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10287000" cy="1828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213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009"/>
    <p:restoredTop sz="94610"/>
  </p:normalViewPr>
  <p:slideViewPr>
    <p:cSldViewPr snapToGrid="0" snapToObjects="1">
      <p:cViewPr>
        <p:scale>
          <a:sx n="83" d="100"/>
          <a:sy n="83" d="100"/>
        </p:scale>
        <p:origin x="736"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41589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svg"/><Relationship Id="rId3" Type="http://schemas.openxmlformats.org/officeDocument/2006/relationships/image" Target="../media/image1.png"/><Relationship Id="rId7" Type="http://schemas.openxmlformats.org/officeDocument/2006/relationships/image" Target="../media/image5.svg"/><Relationship Id="rId12" Type="http://schemas.openxmlformats.org/officeDocument/2006/relationships/image" Target="../media/image10.png"/><Relationship Id="rId17" Type="http://schemas.openxmlformats.org/officeDocument/2006/relationships/image" Target="../media/image15.sv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svg"/><Relationship Id="rId5" Type="http://schemas.openxmlformats.org/officeDocument/2006/relationships/image" Target="../media/image3.svg"/><Relationship Id="rId15" Type="http://schemas.openxmlformats.org/officeDocument/2006/relationships/image" Target="../media/image13.sv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svg"/><Relationship Id="rId14" Type="http://schemas.openxmlformats.org/officeDocument/2006/relationships/image" Target="../media/image12.png"/></Relationships>
</file>

<file path=ppt/slides/_rels/slide10.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20.jpeg"/><Relationship Id="rId7" Type="http://schemas.openxmlformats.org/officeDocument/2006/relationships/image" Target="../media/image113.png"/><Relationship Id="rId12" Type="http://schemas.openxmlformats.org/officeDocument/2006/relationships/image" Target="../media/image12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12.svg"/><Relationship Id="rId11" Type="http://schemas.openxmlformats.org/officeDocument/2006/relationships/image" Target="../media/image122.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21.png"/><Relationship Id="rId9" Type="http://schemas.openxmlformats.org/officeDocument/2006/relationships/image" Target="../media/image115.png"/></Relationships>
</file>

<file path=ppt/slides/_rels/slide11.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24.jpeg"/><Relationship Id="rId7" Type="http://schemas.openxmlformats.org/officeDocument/2006/relationships/image" Target="../media/image113.png"/><Relationship Id="rId12"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2.svg"/><Relationship Id="rId11" Type="http://schemas.openxmlformats.org/officeDocument/2006/relationships/image" Target="../media/image126.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25.png"/><Relationship Id="rId9" Type="http://schemas.openxmlformats.org/officeDocument/2006/relationships/image" Target="../media/image115.png"/></Relationships>
</file>

<file path=ppt/slides/_rels/slide12.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28.jpeg"/><Relationship Id="rId7" Type="http://schemas.openxmlformats.org/officeDocument/2006/relationships/image" Target="../media/image113.png"/><Relationship Id="rId12" Type="http://schemas.openxmlformats.org/officeDocument/2006/relationships/image" Target="../media/image13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12.svg"/><Relationship Id="rId11" Type="http://schemas.openxmlformats.org/officeDocument/2006/relationships/image" Target="../media/image130.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29.png"/><Relationship Id="rId9" Type="http://schemas.openxmlformats.org/officeDocument/2006/relationships/image" Target="../media/image115.png"/></Relationships>
</file>

<file path=ppt/slides/_rels/slide13.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32.jpeg"/><Relationship Id="rId7" Type="http://schemas.openxmlformats.org/officeDocument/2006/relationships/image" Target="../media/image113.png"/><Relationship Id="rId12" Type="http://schemas.openxmlformats.org/officeDocument/2006/relationships/image" Target="../media/image13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2.svg"/><Relationship Id="rId11" Type="http://schemas.openxmlformats.org/officeDocument/2006/relationships/image" Target="../media/image134.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33.png"/><Relationship Id="rId9" Type="http://schemas.openxmlformats.org/officeDocument/2006/relationships/image" Target="../media/image115.png"/></Relationships>
</file>

<file path=ppt/slides/_rels/slide14.xml.rels><?xml version="1.0" encoding="UTF-8" standalone="yes"?>
<Relationships xmlns="http://schemas.openxmlformats.org/package/2006/relationships"><Relationship Id="rId8" Type="http://schemas.openxmlformats.org/officeDocument/2006/relationships/image" Target="../media/image114.svg"/><Relationship Id="rId3" Type="http://schemas.openxmlformats.org/officeDocument/2006/relationships/image" Target="../media/image136.jpeg"/><Relationship Id="rId7" Type="http://schemas.openxmlformats.org/officeDocument/2006/relationships/image" Target="../media/image113.png"/><Relationship Id="rId12" Type="http://schemas.openxmlformats.org/officeDocument/2006/relationships/image" Target="../media/image13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2.svg"/><Relationship Id="rId11" Type="http://schemas.openxmlformats.org/officeDocument/2006/relationships/image" Target="../media/image138.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37.png"/><Relationship Id="rId9" Type="http://schemas.openxmlformats.org/officeDocument/2006/relationships/image" Target="../media/image1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6.xml.rels><?xml version="1.0" encoding="UTF-8" standalone="yes"?>
<Relationships xmlns="http://schemas.openxmlformats.org/package/2006/relationships"><Relationship Id="rId8" Type="http://schemas.openxmlformats.org/officeDocument/2006/relationships/image" Target="../media/image150.svg"/><Relationship Id="rId13" Type="http://schemas.openxmlformats.org/officeDocument/2006/relationships/image" Target="../media/image155.png"/><Relationship Id="rId18" Type="http://schemas.openxmlformats.org/officeDocument/2006/relationships/image" Target="../media/image160.sv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svg"/><Relationship Id="rId17" Type="http://schemas.openxmlformats.org/officeDocument/2006/relationships/image" Target="../media/image159.png"/><Relationship Id="rId2" Type="http://schemas.openxmlformats.org/officeDocument/2006/relationships/notesSlide" Target="../notesSlides/notesSlide16.xml"/><Relationship Id="rId16" Type="http://schemas.openxmlformats.org/officeDocument/2006/relationships/image" Target="../media/image158.svg"/><Relationship Id="rId20" Type="http://schemas.openxmlformats.org/officeDocument/2006/relationships/image" Target="../media/image162.svg"/><Relationship Id="rId1" Type="http://schemas.openxmlformats.org/officeDocument/2006/relationships/slideLayout" Target="../slideLayouts/slideLayout1.xml"/><Relationship Id="rId6" Type="http://schemas.openxmlformats.org/officeDocument/2006/relationships/image" Target="../media/image148.svg"/><Relationship Id="rId11" Type="http://schemas.openxmlformats.org/officeDocument/2006/relationships/image" Target="../media/image153.png"/><Relationship Id="rId5" Type="http://schemas.openxmlformats.org/officeDocument/2006/relationships/image" Target="../media/image147.png"/><Relationship Id="rId15" Type="http://schemas.openxmlformats.org/officeDocument/2006/relationships/image" Target="../media/image157.png"/><Relationship Id="rId10" Type="http://schemas.openxmlformats.org/officeDocument/2006/relationships/image" Target="../media/image152.svg"/><Relationship Id="rId19" Type="http://schemas.openxmlformats.org/officeDocument/2006/relationships/image" Target="../media/image161.png"/><Relationship Id="rId4" Type="http://schemas.openxmlformats.org/officeDocument/2006/relationships/image" Target="../media/image146.svg"/><Relationship Id="rId9" Type="http://schemas.openxmlformats.org/officeDocument/2006/relationships/image" Target="../media/image151.png"/><Relationship Id="rId14" Type="http://schemas.openxmlformats.org/officeDocument/2006/relationships/image" Target="../media/image156.svg"/></Relationships>
</file>

<file path=ppt/slides/_rels/slide1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66.svg"/><Relationship Id="rId5" Type="http://schemas.openxmlformats.org/officeDocument/2006/relationships/image" Target="../media/image165.png"/><Relationship Id="rId4" Type="http://schemas.openxmlformats.org/officeDocument/2006/relationships/image" Target="../media/image164.svg"/></Relationships>
</file>

<file path=ppt/slides/_rels/slide18.xml.rels><?xml version="1.0" encoding="UTF-8" standalone="yes"?>
<Relationships xmlns="http://schemas.openxmlformats.org/package/2006/relationships"><Relationship Id="rId8" Type="http://schemas.openxmlformats.org/officeDocument/2006/relationships/image" Target="../media/image172.png"/><Relationship Id="rId3" Type="http://schemas.openxmlformats.org/officeDocument/2006/relationships/image" Target="../media/image167.png"/><Relationship Id="rId7" Type="http://schemas.openxmlformats.org/officeDocument/2006/relationships/image" Target="../media/image171.png"/><Relationship Id="rId12" Type="http://schemas.openxmlformats.org/officeDocument/2006/relationships/image" Target="../media/image176.sv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170.png"/><Relationship Id="rId11" Type="http://schemas.openxmlformats.org/officeDocument/2006/relationships/image" Target="../media/image175.png"/><Relationship Id="rId5" Type="http://schemas.openxmlformats.org/officeDocument/2006/relationships/image" Target="../media/image169.png"/><Relationship Id="rId10" Type="http://schemas.openxmlformats.org/officeDocument/2006/relationships/image" Target="../media/image174.png"/><Relationship Id="rId4" Type="http://schemas.openxmlformats.org/officeDocument/2006/relationships/image" Target="../media/image168.svg"/><Relationship Id="rId9" Type="http://schemas.openxmlformats.org/officeDocument/2006/relationships/image" Target="../media/image173.png"/></Relationships>
</file>

<file path=ppt/slides/_rels/slide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3.svg"/><Relationship Id="rId5" Type="http://schemas.openxmlformats.org/officeDocument/2006/relationships/image" Target="../media/image22.png"/><Relationship Id="rId10" Type="http://schemas.openxmlformats.org/officeDocument/2006/relationships/image" Target="../media/image27.svg"/><Relationship Id="rId4" Type="http://schemas.openxmlformats.org/officeDocument/2006/relationships/image" Target="../media/image21.svg"/><Relationship Id="rId9" Type="http://schemas.openxmlformats.org/officeDocument/2006/relationships/image" Target="../media/image26.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30.jpg"/><Relationship Id="rId4" Type="http://schemas.openxmlformats.org/officeDocument/2006/relationships/image" Target="../media/image29.svg"/></Relationships>
</file>

<file path=ppt/slides/_rels/slide5.xml.rels><?xml version="1.0" encoding="UTF-8" standalone="yes"?>
<Relationships xmlns="http://schemas.openxmlformats.org/package/2006/relationships"><Relationship Id="rId13" Type="http://schemas.openxmlformats.org/officeDocument/2006/relationships/image" Target="../media/image41.svg"/><Relationship Id="rId18" Type="http://schemas.openxmlformats.org/officeDocument/2006/relationships/image" Target="../media/image46.png"/><Relationship Id="rId26" Type="http://schemas.openxmlformats.org/officeDocument/2006/relationships/image" Target="../media/image54.png"/><Relationship Id="rId39" Type="http://schemas.openxmlformats.org/officeDocument/2006/relationships/image" Target="../media/image67.svg"/><Relationship Id="rId21" Type="http://schemas.openxmlformats.org/officeDocument/2006/relationships/image" Target="../media/image49.svg"/><Relationship Id="rId34" Type="http://schemas.openxmlformats.org/officeDocument/2006/relationships/image" Target="../media/image62.png"/><Relationship Id="rId42" Type="http://schemas.openxmlformats.org/officeDocument/2006/relationships/image" Target="../media/image70.png"/><Relationship Id="rId47" Type="http://schemas.openxmlformats.org/officeDocument/2006/relationships/image" Target="../media/image75.svg"/><Relationship Id="rId50" Type="http://schemas.openxmlformats.org/officeDocument/2006/relationships/image" Target="../media/image78.png"/><Relationship Id="rId7" Type="http://schemas.openxmlformats.org/officeDocument/2006/relationships/image" Target="../media/image35.svg"/><Relationship Id="rId2" Type="http://schemas.openxmlformats.org/officeDocument/2006/relationships/notesSlide" Target="../notesSlides/notesSlide5.xml"/><Relationship Id="rId16" Type="http://schemas.openxmlformats.org/officeDocument/2006/relationships/image" Target="../media/image44.png"/><Relationship Id="rId29" Type="http://schemas.openxmlformats.org/officeDocument/2006/relationships/image" Target="../media/image57.svg"/><Relationship Id="rId11" Type="http://schemas.openxmlformats.org/officeDocument/2006/relationships/image" Target="../media/image39.svg"/><Relationship Id="rId24" Type="http://schemas.openxmlformats.org/officeDocument/2006/relationships/image" Target="../media/image52.png"/><Relationship Id="rId32" Type="http://schemas.openxmlformats.org/officeDocument/2006/relationships/image" Target="../media/image60.png"/><Relationship Id="rId37" Type="http://schemas.openxmlformats.org/officeDocument/2006/relationships/image" Target="../media/image65.svg"/><Relationship Id="rId40" Type="http://schemas.openxmlformats.org/officeDocument/2006/relationships/image" Target="../media/image68.png"/><Relationship Id="rId45" Type="http://schemas.openxmlformats.org/officeDocument/2006/relationships/image" Target="../media/image73.svg"/><Relationship Id="rId5" Type="http://schemas.openxmlformats.org/officeDocument/2006/relationships/image" Target="../media/image33.svg"/><Relationship Id="rId15" Type="http://schemas.openxmlformats.org/officeDocument/2006/relationships/image" Target="../media/image43.svg"/><Relationship Id="rId23" Type="http://schemas.openxmlformats.org/officeDocument/2006/relationships/image" Target="../media/image51.svg"/><Relationship Id="rId28" Type="http://schemas.openxmlformats.org/officeDocument/2006/relationships/image" Target="../media/image56.png"/><Relationship Id="rId36" Type="http://schemas.openxmlformats.org/officeDocument/2006/relationships/image" Target="../media/image64.png"/><Relationship Id="rId49" Type="http://schemas.openxmlformats.org/officeDocument/2006/relationships/image" Target="../media/image77.svg"/><Relationship Id="rId10" Type="http://schemas.openxmlformats.org/officeDocument/2006/relationships/image" Target="../media/image38.png"/><Relationship Id="rId19" Type="http://schemas.openxmlformats.org/officeDocument/2006/relationships/image" Target="../media/image47.svg"/><Relationship Id="rId31" Type="http://schemas.openxmlformats.org/officeDocument/2006/relationships/image" Target="../media/image59.svg"/><Relationship Id="rId44" Type="http://schemas.openxmlformats.org/officeDocument/2006/relationships/image" Target="../media/image72.png"/><Relationship Id="rId4" Type="http://schemas.openxmlformats.org/officeDocument/2006/relationships/image" Target="../media/image32.png"/><Relationship Id="rId9" Type="http://schemas.openxmlformats.org/officeDocument/2006/relationships/image" Target="../media/image37.svg"/><Relationship Id="rId14" Type="http://schemas.openxmlformats.org/officeDocument/2006/relationships/image" Target="../media/image42.png"/><Relationship Id="rId22" Type="http://schemas.openxmlformats.org/officeDocument/2006/relationships/image" Target="../media/image50.png"/><Relationship Id="rId27" Type="http://schemas.openxmlformats.org/officeDocument/2006/relationships/image" Target="../media/image55.svg"/><Relationship Id="rId30" Type="http://schemas.openxmlformats.org/officeDocument/2006/relationships/image" Target="../media/image58.png"/><Relationship Id="rId35" Type="http://schemas.openxmlformats.org/officeDocument/2006/relationships/image" Target="../media/image63.svg"/><Relationship Id="rId43" Type="http://schemas.openxmlformats.org/officeDocument/2006/relationships/image" Target="../media/image71.svg"/><Relationship Id="rId48" Type="http://schemas.openxmlformats.org/officeDocument/2006/relationships/image" Target="../media/image76.png"/><Relationship Id="rId8" Type="http://schemas.openxmlformats.org/officeDocument/2006/relationships/image" Target="../media/image36.png"/><Relationship Id="rId51" Type="http://schemas.openxmlformats.org/officeDocument/2006/relationships/image" Target="../media/image79.svg"/><Relationship Id="rId3" Type="http://schemas.openxmlformats.org/officeDocument/2006/relationships/image" Target="../media/image31.png"/><Relationship Id="rId12" Type="http://schemas.openxmlformats.org/officeDocument/2006/relationships/image" Target="../media/image40.png"/><Relationship Id="rId17" Type="http://schemas.openxmlformats.org/officeDocument/2006/relationships/image" Target="../media/image45.svg"/><Relationship Id="rId25" Type="http://schemas.openxmlformats.org/officeDocument/2006/relationships/image" Target="../media/image53.svg"/><Relationship Id="rId33" Type="http://schemas.openxmlformats.org/officeDocument/2006/relationships/image" Target="../media/image61.svg"/><Relationship Id="rId38" Type="http://schemas.openxmlformats.org/officeDocument/2006/relationships/image" Target="../media/image66.png"/><Relationship Id="rId46" Type="http://schemas.openxmlformats.org/officeDocument/2006/relationships/image" Target="../media/image74.png"/><Relationship Id="rId20" Type="http://schemas.openxmlformats.org/officeDocument/2006/relationships/image" Target="../media/image48.png"/><Relationship Id="rId41" Type="http://schemas.openxmlformats.org/officeDocument/2006/relationships/image" Target="../media/image69.svg"/><Relationship Id="rId1" Type="http://schemas.openxmlformats.org/officeDocument/2006/relationships/slideLayout" Target="../slideLayouts/slideLayout1.xml"/><Relationship Id="rId6"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81.svg"/></Relationships>
</file>

<file path=ppt/slides/_rels/slide7.xml.rels><?xml version="1.0" encoding="UTF-8" standalone="yes"?>
<Relationships xmlns="http://schemas.openxmlformats.org/package/2006/relationships"><Relationship Id="rId8" Type="http://schemas.openxmlformats.org/officeDocument/2006/relationships/image" Target="../media/image90.sv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8.sv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svg"/><Relationship Id="rId9" Type="http://schemas.openxmlformats.org/officeDocument/2006/relationships/image" Target="../media/image91.png"/></Relationships>
</file>

<file path=ppt/slides/_rels/slide8.xml.rels><?xml version="1.0" encoding="UTF-8" standalone="yes"?>
<Relationships xmlns="http://schemas.openxmlformats.org/package/2006/relationships"><Relationship Id="rId8" Type="http://schemas.openxmlformats.org/officeDocument/2006/relationships/image" Target="../media/image98.svg"/><Relationship Id="rId13" Type="http://schemas.openxmlformats.org/officeDocument/2006/relationships/image" Target="../media/image103.png"/><Relationship Id="rId18" Type="http://schemas.openxmlformats.org/officeDocument/2006/relationships/image" Target="../media/image108.svg"/><Relationship Id="rId3" Type="http://schemas.openxmlformats.org/officeDocument/2006/relationships/image" Target="../media/image93.png"/><Relationship Id="rId7" Type="http://schemas.openxmlformats.org/officeDocument/2006/relationships/image" Target="../media/image97.png"/><Relationship Id="rId12" Type="http://schemas.openxmlformats.org/officeDocument/2006/relationships/image" Target="../media/image102.svg"/><Relationship Id="rId17" Type="http://schemas.openxmlformats.org/officeDocument/2006/relationships/image" Target="../media/image107.png"/><Relationship Id="rId2" Type="http://schemas.openxmlformats.org/officeDocument/2006/relationships/notesSlide" Target="../notesSlides/notesSlide8.xml"/><Relationship Id="rId16" Type="http://schemas.openxmlformats.org/officeDocument/2006/relationships/image" Target="../media/image106.svg"/><Relationship Id="rId1" Type="http://schemas.openxmlformats.org/officeDocument/2006/relationships/slideLayout" Target="../slideLayouts/slideLayout1.xml"/><Relationship Id="rId6" Type="http://schemas.openxmlformats.org/officeDocument/2006/relationships/image" Target="../media/image96.sv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svg"/><Relationship Id="rId4" Type="http://schemas.openxmlformats.org/officeDocument/2006/relationships/image" Target="../media/image94.svg"/><Relationship Id="rId9" Type="http://schemas.openxmlformats.org/officeDocument/2006/relationships/image" Target="../media/image99.png"/><Relationship Id="rId14" Type="http://schemas.openxmlformats.org/officeDocument/2006/relationships/image" Target="../media/image104.svg"/></Relationships>
</file>

<file path=ppt/slides/_rels/slide9.xml.rels><?xml version="1.0" encoding="UTF-8" standalone="yes"?>
<Relationships xmlns="http://schemas.openxmlformats.org/package/2006/relationships"><Relationship Id="rId8" Type="http://schemas.openxmlformats.org/officeDocument/2006/relationships/image" Target="../media/image114.svg"/><Relationship Id="rId13" Type="http://schemas.openxmlformats.org/officeDocument/2006/relationships/image" Target="../media/image119.png"/><Relationship Id="rId3" Type="http://schemas.openxmlformats.org/officeDocument/2006/relationships/image" Target="../media/image109.jpe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2.svg"/><Relationship Id="rId11" Type="http://schemas.openxmlformats.org/officeDocument/2006/relationships/image" Target="../media/image117.png"/><Relationship Id="rId5" Type="http://schemas.openxmlformats.org/officeDocument/2006/relationships/image" Target="../media/image111.png"/><Relationship Id="rId10" Type="http://schemas.openxmlformats.org/officeDocument/2006/relationships/image" Target="../media/image116.svg"/><Relationship Id="rId4" Type="http://schemas.openxmlformats.org/officeDocument/2006/relationships/image" Target="../media/image110.png"/><Relationship Id="rId9" Type="http://schemas.openxmlformats.org/officeDocument/2006/relationships/image" Target="../media/image115.png"/></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4887275"/>
            <a:ext cx="9253579" cy="5399725"/>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0" y="2118712"/>
            <a:ext cx="18288000" cy="512450"/>
          </a:xfrm>
          <a:prstGeom prst="rect">
            <a:avLst/>
          </a:prstGeom>
        </p:spPr>
      </p:pic>
      <p:pic>
        <p:nvPicPr>
          <p:cNvPr id="4" name="Image 2"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4473392" y="5114925"/>
            <a:ext cx="9341216" cy="28575"/>
          </a:xfrm>
          <a:prstGeom prst="rect">
            <a:avLst/>
          </a:prstGeom>
        </p:spPr>
      </p:pic>
      <p:pic>
        <p:nvPicPr>
          <p:cNvPr id="5" name="Image 3" descr="preencoded.png"/>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7408476" y="4887275"/>
            <a:ext cx="3471049" cy="512450"/>
          </a:xfrm>
          <a:prstGeom prst="rect">
            <a:avLst/>
          </a:prstGeom>
        </p:spPr>
      </p:pic>
      <p:pic>
        <p:nvPicPr>
          <p:cNvPr id="6" name="Image 4"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8077649" y="4887276"/>
            <a:ext cx="514350" cy="523875"/>
          </a:xfrm>
          <a:prstGeom prst="rect">
            <a:avLst/>
          </a:prstGeom>
        </p:spPr>
      </p:pic>
      <p:pic>
        <p:nvPicPr>
          <p:cNvPr id="7" name="Image 5"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682437" y="4905375"/>
            <a:ext cx="476250" cy="476250"/>
          </a:xfrm>
          <a:prstGeom prst="rect">
            <a:avLst/>
          </a:prstGeom>
        </p:spPr>
      </p:pic>
      <p:pic>
        <p:nvPicPr>
          <p:cNvPr id="8" name="Image 6" descr="preencoded.png"/>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8967781" y="4876800"/>
            <a:ext cx="352439" cy="533400"/>
          </a:xfrm>
          <a:prstGeom prst="rect">
            <a:avLst/>
          </a:prstGeom>
        </p:spPr>
      </p:pic>
      <p:pic>
        <p:nvPicPr>
          <p:cNvPr id="9" name="Image 7" descr="preencoded.png"/>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278432" y="7328885"/>
            <a:ext cx="1662054" cy="2958115"/>
          </a:xfrm>
          <a:prstGeom prst="rect">
            <a:avLst/>
          </a:prstGeom>
        </p:spPr>
      </p:pic>
      <p:sp>
        <p:nvSpPr>
          <p:cNvPr id="10" name="Text 0"/>
          <p:cNvSpPr/>
          <p:nvPr/>
        </p:nvSpPr>
        <p:spPr>
          <a:xfrm>
            <a:off x="4581525" y="3641987"/>
            <a:ext cx="9115425" cy="762000"/>
          </a:xfrm>
          <a:prstGeom prst="rect">
            <a:avLst/>
          </a:prstGeom>
          <a:noFill/>
          <a:ln/>
        </p:spPr>
        <p:txBody>
          <a:bodyPr wrap="square" lIns="0" tIns="0" rIns="0" bIns="0" rtlCol="0" anchor="ctr"/>
          <a:lstStyle/>
          <a:p>
            <a:pPr marL="0" indent="0" algn="l">
              <a:lnSpc>
                <a:spcPts val="7050"/>
              </a:lnSpc>
              <a:buNone/>
            </a:pPr>
            <a:r>
              <a:rPr lang="en-US" sz="6000" dirty="0">
                <a:solidFill>
                  <a:srgbClr val="321301"/>
                </a:solidFill>
                <a:latin typeface="TucsonTwo Regular" pitchFamily="34" charset="0"/>
                <a:ea typeface="TucsonTwo Regular" pitchFamily="34" charset="-122"/>
                <a:cs typeface="TucsonTwo Regular" pitchFamily="34" charset="-120"/>
              </a:rPr>
              <a:t>пепельный рассвет</a:t>
            </a:r>
            <a:endParaRPr lang="en-US" sz="6000" dirty="0">
              <a:solidFill>
                <a:srgbClr val="321301"/>
              </a:solidFill>
            </a:endParaRPr>
          </a:p>
        </p:txBody>
      </p:sp>
      <p:sp>
        <p:nvSpPr>
          <p:cNvPr id="11" name="Text 1"/>
          <p:cNvSpPr/>
          <p:nvPr/>
        </p:nvSpPr>
        <p:spPr>
          <a:xfrm>
            <a:off x="942975" y="953564"/>
            <a:ext cx="5381625"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Дальневосточный Федеральный Университет</a:t>
            </a:r>
            <a:endParaRPr lang="en-US" sz="1950" dirty="0"/>
          </a:p>
        </p:txBody>
      </p:sp>
      <p:sp>
        <p:nvSpPr>
          <p:cNvPr id="12" name="Text 2"/>
          <p:cNvSpPr/>
          <p:nvPr/>
        </p:nvSpPr>
        <p:spPr>
          <a:xfrm>
            <a:off x="16764000" y="953564"/>
            <a:ext cx="571500" cy="285750"/>
          </a:xfrm>
          <a:prstGeom prst="rect">
            <a:avLst/>
          </a:prstGeom>
          <a:noFill/>
          <a:ln/>
        </p:spPr>
        <p:txBody>
          <a:bodyPr wrap="square" lIns="0" tIns="0" rIns="0" bIns="0" rtlCol="0" anchor="t"/>
          <a:lstStyle/>
          <a:p>
            <a:pPr marL="0" indent="0" algn="l">
              <a:lnSpc>
                <a:spcPts val="2250"/>
              </a:lnSpc>
              <a:buNone/>
            </a:pPr>
            <a:r>
              <a:rPr lang="en-US" sz="1950" dirty="0">
                <a:solidFill>
                  <a:srgbClr val="321301"/>
                </a:solidFill>
                <a:latin typeface="Gilroy Light" pitchFamily="34" charset="0"/>
                <a:ea typeface="Gilroy Light" pitchFamily="34" charset="-122"/>
                <a:cs typeface="Gilroy Light" pitchFamily="34" charset="-120"/>
              </a:rPr>
              <a:t>2023</a:t>
            </a:r>
            <a:endParaRPr lang="en-US" sz="1950" dirty="0">
              <a:solidFill>
                <a:srgbClr val="321301"/>
              </a:solidFill>
            </a:endParaRPr>
          </a:p>
        </p:txBody>
      </p:sp>
      <p:sp>
        <p:nvSpPr>
          <p:cNvPr id="13" name="Text 3"/>
          <p:cNvSpPr/>
          <p:nvPr/>
        </p:nvSpPr>
        <p:spPr>
          <a:xfrm>
            <a:off x="6219825" y="3114450"/>
            <a:ext cx="5893006" cy="285750"/>
          </a:xfrm>
          <a:prstGeom prst="rect">
            <a:avLst/>
          </a:prstGeom>
          <a:noFill/>
          <a:ln/>
        </p:spPr>
        <p:txBody>
          <a:bodyPr wrap="square" lIns="0" tIns="0" rIns="0" bIns="0" rtlCol="0" anchor="t"/>
          <a:lstStyle/>
          <a:p>
            <a:pPr marL="0" indent="0" algn="r">
              <a:lnSpc>
                <a:spcPts val="2250"/>
              </a:lnSpc>
              <a:buNone/>
            </a:pPr>
            <a:r>
              <a:rPr lang="en-US" sz="1950" dirty="0">
                <a:solidFill>
                  <a:srgbClr val="311302"/>
                </a:solidFill>
                <a:latin typeface="Gilroy Light" pitchFamily="34" charset="0"/>
                <a:ea typeface="Gilroy Light" pitchFamily="34" charset="-122"/>
                <a:cs typeface="Gilroy Light" pitchFamily="34" charset="-120"/>
              </a:rPr>
              <a:t>Проектная работа “Разработка мобильной игры”</a:t>
            </a:r>
            <a:endParaRPr lang="en-US" sz="1950" dirty="0"/>
          </a:p>
        </p:txBody>
      </p:sp>
      <p:sp>
        <p:nvSpPr>
          <p:cNvPr id="14" name="Text 4"/>
          <p:cNvSpPr/>
          <p:nvPr/>
        </p:nvSpPr>
        <p:spPr>
          <a:xfrm>
            <a:off x="11677338" y="7939482"/>
            <a:ext cx="5658162" cy="285750"/>
          </a:xfrm>
          <a:prstGeom prst="rect">
            <a:avLst/>
          </a:prstGeom>
          <a:noFill/>
          <a:ln/>
        </p:spPr>
        <p:txBody>
          <a:bodyPr wrap="square" lIns="0" tIns="0" rIns="0" bIns="0" rtlCol="0" anchor="t"/>
          <a:lstStyle/>
          <a:p>
            <a:pPr marL="0" indent="0" algn="r">
              <a:lnSpc>
                <a:spcPts val="2250"/>
              </a:lnSpc>
              <a:buNone/>
            </a:pPr>
            <a:r>
              <a:rPr lang="en-US" sz="1950" dirty="0">
                <a:solidFill>
                  <a:srgbClr val="311302"/>
                </a:solidFill>
                <a:latin typeface="Gilroy Light" pitchFamily="34" charset="0"/>
                <a:ea typeface="Gilroy Light" pitchFamily="34" charset="-122"/>
                <a:cs typeface="Gilroy Light" pitchFamily="34" charset="-120"/>
              </a:rPr>
              <a:t>Выполнили студенты группы Б9121-09.03.03пикд</a:t>
            </a:r>
            <a:endParaRPr lang="en-US" sz="1950" dirty="0"/>
          </a:p>
        </p:txBody>
      </p:sp>
      <p:sp>
        <p:nvSpPr>
          <p:cNvPr id="15" name="Text 5"/>
          <p:cNvSpPr/>
          <p:nvPr/>
        </p:nvSpPr>
        <p:spPr>
          <a:xfrm>
            <a:off x="15468600" y="8468443"/>
            <a:ext cx="1866900" cy="857250"/>
          </a:xfrm>
          <a:prstGeom prst="rect">
            <a:avLst/>
          </a:prstGeom>
          <a:noFill/>
          <a:ln/>
        </p:spPr>
        <p:txBody>
          <a:bodyPr wrap="square" lIns="0" tIns="0" rIns="0" bIns="0" rtlCol="0" anchor="t"/>
          <a:lstStyle/>
          <a:p>
            <a:pPr marL="0" indent="0" algn="r">
              <a:lnSpc>
                <a:spcPts val="2250"/>
              </a:lnSpc>
              <a:buNone/>
            </a:pPr>
            <a:r>
              <a:rPr lang="en-US" sz="1950" dirty="0">
                <a:solidFill>
                  <a:srgbClr val="311302"/>
                </a:solidFill>
                <a:latin typeface="Gilroy Light" pitchFamily="34" charset="0"/>
                <a:ea typeface="Gilroy Light" pitchFamily="34" charset="-122"/>
                <a:cs typeface="Gilroy Light" pitchFamily="34" charset="-120"/>
              </a:rPr>
              <a:t>Берегалов А. С.
Дывак М. В.
Белкова Е. А.</a:t>
            </a:r>
            <a:endParaRPr lang="en-US" sz="1950" dirty="0"/>
          </a:p>
        </p:txBody>
      </p:sp>
    </p:spTree>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10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000"/>
                            </p:stCondLst>
                            <p:childTnLst>
                              <p:par>
                                <p:cTn id="11" presetID="42"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1000"/>
                                        <p:tgtEl>
                                          <p:spTgt spid="10"/>
                                        </p:tgtEl>
                                      </p:cBhvr>
                                    </p:animEffect>
                                    <p:anim calcmode="lin" valueType="num">
                                      <p:cBhvr>
                                        <p:cTn id="14" dur="1000" fill="hold"/>
                                        <p:tgtEl>
                                          <p:spTgt spid="10"/>
                                        </p:tgtEl>
                                        <p:attrNameLst>
                                          <p:attrName>ppt_x</p:attrName>
                                        </p:attrNameLst>
                                      </p:cBhvr>
                                      <p:tavLst>
                                        <p:tav tm="0">
                                          <p:val>
                                            <p:strVal val="#ppt_x"/>
                                          </p:val>
                                        </p:tav>
                                        <p:tav tm="100000">
                                          <p:val>
                                            <p:strVal val="#ppt_x"/>
                                          </p:val>
                                        </p:tav>
                                      </p:tavLst>
                                    </p:anim>
                                    <p:anim calcmode="lin" valueType="num">
                                      <p:cBhvr>
                                        <p:cTn id="15" dur="1000" fill="hold"/>
                                        <p:tgtEl>
                                          <p:spTgt spid="10"/>
                                        </p:tgtEl>
                                        <p:attrNameLst>
                                          <p:attrName>ppt_y</p:attrName>
                                        </p:attrNameLst>
                                      </p:cBhvr>
                                      <p:tavLst>
                                        <p:tav tm="0">
                                          <p:val>
                                            <p:strVal val="#ppt_y+.1"/>
                                          </p:val>
                                        </p:tav>
                                        <p:tav tm="100000">
                                          <p:val>
                                            <p:strVal val="#ppt_y"/>
                                          </p:val>
                                        </p:tav>
                                      </p:tavLst>
                                    </p:anim>
                                  </p:childTnLst>
                                </p:cTn>
                              </p:par>
                            </p:childTnLst>
                          </p:cTn>
                        </p:par>
                        <p:par>
                          <p:cTn id="16" fill="hold">
                            <p:stCondLst>
                              <p:cond delay="35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4000"/>
                            </p:stCondLst>
                            <p:childTnLst>
                              <p:par>
                                <p:cTn id="23" presetID="53" presetClass="entr" presetSubtype="16"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childTnLst>
                          </p:cTn>
                        </p:par>
                        <p:par>
                          <p:cTn id="28" fill="hold">
                            <p:stCondLst>
                              <p:cond delay="4500"/>
                            </p:stCondLst>
                            <p:childTnLst>
                              <p:par>
                                <p:cTn id="29" presetID="53" presetClass="entr" presetSubtype="16"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p:cTn id="31" dur="500" fill="hold"/>
                                        <p:tgtEl>
                                          <p:spTgt spid="8"/>
                                        </p:tgtEl>
                                        <p:attrNameLst>
                                          <p:attrName>ppt_w</p:attrName>
                                        </p:attrNameLst>
                                      </p:cBhvr>
                                      <p:tavLst>
                                        <p:tav tm="0">
                                          <p:val>
                                            <p:fltVal val="0"/>
                                          </p:val>
                                        </p:tav>
                                        <p:tav tm="100000">
                                          <p:val>
                                            <p:strVal val="#ppt_w"/>
                                          </p:val>
                                        </p:tav>
                                      </p:tavLst>
                                    </p:anim>
                                    <p:anim calcmode="lin" valueType="num">
                                      <p:cBhvr>
                                        <p:cTn id="32" dur="500" fill="hold"/>
                                        <p:tgtEl>
                                          <p:spTgt spid="8"/>
                                        </p:tgtEl>
                                        <p:attrNameLst>
                                          <p:attrName>ppt_h</p:attrName>
                                        </p:attrNameLst>
                                      </p:cBhvr>
                                      <p:tavLst>
                                        <p:tav tm="0">
                                          <p:val>
                                            <p:fltVal val="0"/>
                                          </p:val>
                                        </p:tav>
                                        <p:tav tm="100000">
                                          <p:val>
                                            <p:strVal val="#ppt_h"/>
                                          </p:val>
                                        </p:tav>
                                      </p:tavLst>
                                    </p:anim>
                                    <p:animEffect transition="in" filter="fad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18288000" cy="10281865"/>
          </a:xfrm>
          <a:prstGeom prst="rect">
            <a:avLst/>
          </a:prstGeom>
        </p:spPr>
      </p:pic>
      <p:pic>
        <p:nvPicPr>
          <p:cNvPr id="3" name="Image 1" descr="preencoded.png"/>
          <p:cNvPicPr>
            <a:picLocks noChangeAspect="1"/>
          </p:cNvPicPr>
          <p:nvPr/>
        </p:nvPicPr>
        <p:blipFill>
          <a:blip r:embed="rId4"/>
          <a:srcRect/>
          <a:stretch/>
        </p:blipFill>
        <p:spPr>
          <a:xfrm>
            <a:off x="0" y="0"/>
            <a:ext cx="11733526" cy="10287000"/>
          </a:xfrm>
          <a:prstGeom prst="rect">
            <a:avLst/>
          </a:prstGeom>
        </p:spPr>
      </p:pic>
      <p:pic>
        <p:nvPicPr>
          <p:cNvPr id="4" name="Imag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8707" y="3294822"/>
            <a:ext cx="219159" cy="219159"/>
          </a:xfrm>
          <a:prstGeom prst="rect">
            <a:avLst/>
          </a:prstGeom>
        </p:spPr>
      </p:pic>
      <p:pic>
        <p:nvPicPr>
          <p:cNvPr id="5" name="Image 3"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53615" y="3294822"/>
            <a:ext cx="219159" cy="219159"/>
          </a:xfrm>
          <a:prstGeom prst="rect">
            <a:avLst/>
          </a:prstGeom>
        </p:spPr>
      </p:pic>
      <p:pic>
        <p:nvPicPr>
          <p:cNvPr id="6" name="Image 4"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158524" y="3294822"/>
            <a:ext cx="219159" cy="219159"/>
          </a:xfrm>
          <a:prstGeom prst="rect">
            <a:avLst/>
          </a:prstGeom>
        </p:spPr>
      </p:pic>
      <p:pic>
        <p:nvPicPr>
          <p:cNvPr id="7" name="Image 5" descr="preencoded.png"/>
          <p:cNvPicPr>
            <a:picLocks noChangeAspect="1"/>
          </p:cNvPicPr>
          <p:nvPr/>
        </p:nvPicPr>
        <p:blipFill>
          <a:blip r:embed="rId11"/>
          <a:srcRect/>
          <a:stretch/>
        </p:blipFill>
        <p:spPr>
          <a:xfrm>
            <a:off x="7132346" y="0"/>
            <a:ext cx="11155654" cy="10287000"/>
          </a:xfrm>
          <a:prstGeom prst="rect">
            <a:avLst/>
          </a:prstGeom>
        </p:spPr>
      </p:pic>
      <p:pic>
        <p:nvPicPr>
          <p:cNvPr id="8" name="Image 6" descr="preencoded.png"/>
          <p:cNvPicPr>
            <a:picLocks noChangeAspect="1"/>
          </p:cNvPicPr>
          <p:nvPr/>
        </p:nvPicPr>
        <p:blipFill>
          <a:blip r:embed="rId12"/>
          <a:srcRect/>
          <a:stretch/>
        </p:blipFill>
        <p:spPr>
          <a:xfrm>
            <a:off x="8285476" y="1447000"/>
            <a:ext cx="4424700" cy="8840000"/>
          </a:xfrm>
          <a:prstGeom prst="rect">
            <a:avLst/>
          </a:prstGeom>
        </p:spPr>
      </p:pic>
      <p:sp>
        <p:nvSpPr>
          <p:cNvPr id="9" name="Text 0"/>
          <p:cNvSpPr/>
          <p:nvPr/>
        </p:nvSpPr>
        <p:spPr>
          <a:xfrm>
            <a:off x="17059275" y="9436698"/>
            <a:ext cx="266700" cy="285750"/>
          </a:xfrm>
          <a:prstGeom prst="rect">
            <a:avLst/>
          </a:prstGeom>
          <a:noFill/>
          <a:ln/>
        </p:spPr>
        <p:txBody>
          <a:bodyPr wrap="square" lIns="0" tIns="0" rIns="0" bIns="0" rtlCol="0" anchor="t"/>
          <a:lstStyle/>
          <a:p>
            <a:pPr marL="0" indent="0" algn="l">
              <a:lnSpc>
                <a:spcPts val="2250"/>
              </a:lnSpc>
              <a:buNone/>
            </a:pPr>
            <a:r>
              <a:rPr lang="en-US" sz="1950" dirty="0">
                <a:solidFill>
                  <a:srgbClr val="F5E9CF"/>
                </a:solidFill>
                <a:latin typeface="Gilroy Light" pitchFamily="34" charset="0"/>
                <a:ea typeface="Gilroy Light" pitchFamily="34" charset="-122"/>
                <a:cs typeface="Gilroy Light" pitchFamily="34" charset="-120"/>
              </a:rPr>
              <a:t>10</a:t>
            </a:r>
            <a:endParaRPr lang="en-US" sz="1950" dirty="0"/>
          </a:p>
        </p:txBody>
      </p:sp>
      <p:sp>
        <p:nvSpPr>
          <p:cNvPr id="10" name="Text 1"/>
          <p:cNvSpPr/>
          <p:nvPr/>
        </p:nvSpPr>
        <p:spPr>
          <a:xfrm>
            <a:off x="1133475" y="875500"/>
            <a:ext cx="4810125" cy="571500"/>
          </a:xfrm>
          <a:prstGeom prst="rect">
            <a:avLst/>
          </a:prstGeom>
          <a:noFill/>
          <a:ln/>
        </p:spPr>
        <p:txBody>
          <a:bodyPr wrap="square" lIns="0" tIns="0" rIns="0" bIns="0" rtlCol="0" anchor="t"/>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персонажи </a:t>
            </a:r>
            <a:r>
              <a:rPr lang="en-US" sz="3000" dirty="0">
                <a:solidFill>
                  <a:srgbClr val="311302"/>
                </a:solidFill>
                <a:latin typeface="TucsonTwo Regular" pitchFamily="34" charset="0"/>
                <a:ea typeface="TucsonTwo Regular" pitchFamily="34" charset="-122"/>
                <a:cs typeface="TucsonTwo Regular" pitchFamily="34" charset="-120"/>
              </a:rPr>
              <a:t>/02</a:t>
            </a:r>
            <a:endParaRPr lang="en-US" sz="4500" dirty="0"/>
          </a:p>
        </p:txBody>
      </p:sp>
      <p:sp>
        <p:nvSpPr>
          <p:cNvPr id="11" name="Text 2"/>
          <p:cNvSpPr/>
          <p:nvPr/>
        </p:nvSpPr>
        <p:spPr>
          <a:xfrm>
            <a:off x="1133475" y="3823915"/>
            <a:ext cx="6534150" cy="1314450"/>
          </a:xfrm>
          <a:prstGeom prst="rect">
            <a:avLst/>
          </a:prstGeom>
          <a:noFill/>
          <a:ln/>
        </p:spPr>
        <p:txBody>
          <a:bodyPr wrap="square" lIns="0" tIns="0" rIns="0" bIns="0" rtlCol="0" anchor="ctr"/>
          <a:lstStyle/>
          <a:p>
            <a:pPr marL="0" indent="0" algn="l">
              <a:lnSpc>
                <a:spcPts val="12075"/>
              </a:lnSpc>
              <a:buNone/>
            </a:pPr>
            <a:r>
              <a:rPr lang="en-US" sz="10350" dirty="0">
                <a:solidFill>
                  <a:srgbClr val="311302"/>
                </a:solidFill>
                <a:latin typeface="TucsonTwo Regular" pitchFamily="34" charset="0"/>
                <a:ea typeface="TucsonTwo Regular" pitchFamily="34" charset="-122"/>
                <a:cs typeface="TucsonTwo Regular" pitchFamily="34" charset="-120"/>
              </a:rPr>
              <a:t>Бывшая</a:t>
            </a:r>
            <a:endParaRPr lang="en-US" sz="10350" dirty="0"/>
          </a:p>
        </p:txBody>
      </p:sp>
      <p:sp>
        <p:nvSpPr>
          <p:cNvPr id="12" name="Text 3"/>
          <p:cNvSpPr/>
          <p:nvPr/>
        </p:nvSpPr>
        <p:spPr>
          <a:xfrm>
            <a:off x="1133475" y="5043115"/>
            <a:ext cx="4124325" cy="1314450"/>
          </a:xfrm>
          <a:prstGeom prst="rect">
            <a:avLst/>
          </a:prstGeom>
          <a:noFill/>
          <a:ln/>
        </p:spPr>
        <p:txBody>
          <a:bodyPr wrap="square" lIns="0" tIns="0" rIns="0" bIns="0" rtlCol="0" anchor="ctr"/>
          <a:lstStyle/>
          <a:p>
            <a:pPr marL="0" indent="0" algn="l">
              <a:lnSpc>
                <a:spcPts val="12075"/>
              </a:lnSpc>
              <a:buNone/>
            </a:pPr>
            <a:r>
              <a:rPr lang="en-US" sz="10350" dirty="0">
                <a:solidFill>
                  <a:srgbClr val="311302"/>
                </a:solidFill>
                <a:latin typeface="TucsonTwo Regular" pitchFamily="34" charset="0"/>
                <a:ea typeface="TucsonTwo Regular" pitchFamily="34" charset="-122"/>
                <a:cs typeface="TucsonTwo Regular" pitchFamily="34" charset="-120"/>
              </a:rPr>
              <a:t>Жена</a:t>
            </a:r>
            <a:endParaRPr lang="en-US" sz="10350" dirty="0"/>
          </a:p>
        </p:txBody>
      </p:sp>
      <p:sp>
        <p:nvSpPr>
          <p:cNvPr id="13" name="Text 4"/>
          <p:cNvSpPr/>
          <p:nvPr/>
        </p:nvSpPr>
        <p:spPr>
          <a:xfrm>
            <a:off x="1133475" y="6262315"/>
            <a:ext cx="7439025" cy="1314450"/>
          </a:xfrm>
          <a:prstGeom prst="rect">
            <a:avLst/>
          </a:prstGeom>
          <a:noFill/>
          <a:ln/>
        </p:spPr>
        <p:txBody>
          <a:bodyPr wrap="square" lIns="0" tIns="0" rIns="0" bIns="0" rtlCol="0" anchor="ctr"/>
          <a:lstStyle/>
          <a:p>
            <a:pPr marL="0" indent="0" algn="l">
              <a:lnSpc>
                <a:spcPts val="12075"/>
              </a:lnSpc>
              <a:buNone/>
            </a:pPr>
            <a:r>
              <a:rPr lang="en-US" sz="10350" dirty="0">
                <a:solidFill>
                  <a:srgbClr val="311302"/>
                </a:solidFill>
                <a:latin typeface="TucsonTwo Regular" pitchFamily="34" charset="0"/>
                <a:ea typeface="TucsonTwo Regular" pitchFamily="34" charset="-122"/>
                <a:cs typeface="TucsonTwo Regular" pitchFamily="34" charset="-120"/>
              </a:rPr>
              <a:t>Сахарова</a:t>
            </a:r>
            <a:endParaRPr lang="en-US" sz="10350" dirty="0"/>
          </a:p>
        </p:txBody>
      </p:sp>
      <p:sp>
        <p:nvSpPr>
          <p:cNvPr id="14" name="Text 5"/>
          <p:cNvSpPr/>
          <p:nvPr/>
        </p:nvSpPr>
        <p:spPr>
          <a:xfrm>
            <a:off x="12401550" y="4319215"/>
            <a:ext cx="4888016" cy="3962400"/>
          </a:xfrm>
          <a:prstGeom prst="rect">
            <a:avLst/>
          </a:prstGeom>
          <a:noFill/>
          <a:ln/>
        </p:spPr>
        <p:txBody>
          <a:bodyPr wrap="square" lIns="0" tIns="0" rIns="0" bIns="0" rtlCol="0" anchor="t"/>
          <a:lstStyle/>
          <a:p>
            <a:pPr marL="0" indent="0" algn="just">
              <a:lnSpc>
                <a:spcPts val="2400"/>
              </a:lnSpc>
              <a:buNone/>
            </a:pPr>
            <a:r>
              <a:rPr lang="en-US" sz="2100" dirty="0">
                <a:solidFill>
                  <a:srgbClr val="F5E9CF"/>
                </a:solidFill>
                <a:latin typeface="Gilroy Light" pitchFamily="34" charset="0"/>
                <a:ea typeface="Gilroy Light" pitchFamily="34" charset="-122"/>
                <a:cs typeface="Gilroy Light" pitchFamily="34" charset="-120"/>
              </a:rPr>
              <a:t>Бывшая жена Сахарова – загадочная и волнующая личность. После трагической аварии на АЭС, она решает расстаться с ним.
Однако в процессе игры она неожиданно появляется и внушает ему силу и веру в себя, помогая ему победить свои внутренние демоны.
В кульминационный момент игры Сахаров узнает главную тайну о том, кто на самом деле его поддерживал</a:t>
            </a:r>
            <a:endParaRPr lang="en-US" sz="2100"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18976"/>
            <a:ext cx="18288000" cy="10262890"/>
          </a:xfrm>
          <a:prstGeom prst="rect">
            <a:avLst/>
          </a:prstGeom>
        </p:spPr>
      </p:pic>
      <p:pic>
        <p:nvPicPr>
          <p:cNvPr id="3" name="Image 1" descr="preencoded.png"/>
          <p:cNvPicPr>
            <a:picLocks noChangeAspect="1"/>
          </p:cNvPicPr>
          <p:nvPr/>
        </p:nvPicPr>
        <p:blipFill>
          <a:blip r:embed="rId4"/>
          <a:srcRect/>
          <a:stretch/>
        </p:blipFill>
        <p:spPr>
          <a:xfrm>
            <a:off x="0" y="0"/>
            <a:ext cx="11733526" cy="10287000"/>
          </a:xfrm>
          <a:prstGeom prst="rect">
            <a:avLst/>
          </a:prstGeom>
        </p:spPr>
      </p:pic>
      <p:pic>
        <p:nvPicPr>
          <p:cNvPr id="4" name="Imag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8707" y="3294822"/>
            <a:ext cx="219159" cy="219159"/>
          </a:xfrm>
          <a:prstGeom prst="rect">
            <a:avLst/>
          </a:prstGeom>
        </p:spPr>
      </p:pic>
      <p:pic>
        <p:nvPicPr>
          <p:cNvPr id="5" name="Image 3"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53615" y="3294822"/>
            <a:ext cx="219159" cy="219159"/>
          </a:xfrm>
          <a:prstGeom prst="rect">
            <a:avLst/>
          </a:prstGeom>
        </p:spPr>
      </p:pic>
      <p:pic>
        <p:nvPicPr>
          <p:cNvPr id="6" name="Image 4"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158524" y="3294822"/>
            <a:ext cx="219159" cy="219159"/>
          </a:xfrm>
          <a:prstGeom prst="rect">
            <a:avLst/>
          </a:prstGeom>
        </p:spPr>
      </p:pic>
      <p:pic>
        <p:nvPicPr>
          <p:cNvPr id="7" name="Image 5" descr="preencoded.png"/>
          <p:cNvPicPr>
            <a:picLocks noChangeAspect="1"/>
          </p:cNvPicPr>
          <p:nvPr/>
        </p:nvPicPr>
        <p:blipFill>
          <a:blip r:embed="rId11"/>
          <a:srcRect/>
          <a:stretch/>
        </p:blipFill>
        <p:spPr>
          <a:xfrm>
            <a:off x="7132346" y="0"/>
            <a:ext cx="11155654" cy="10287000"/>
          </a:xfrm>
          <a:prstGeom prst="rect">
            <a:avLst/>
          </a:prstGeom>
        </p:spPr>
      </p:pic>
      <p:pic>
        <p:nvPicPr>
          <p:cNvPr id="8" name="Image 6" descr="preencoded.png"/>
          <p:cNvPicPr>
            <a:picLocks noChangeAspect="1"/>
          </p:cNvPicPr>
          <p:nvPr/>
        </p:nvPicPr>
        <p:blipFill>
          <a:blip r:embed="rId12"/>
          <a:srcRect/>
          <a:stretch/>
        </p:blipFill>
        <p:spPr>
          <a:xfrm>
            <a:off x="8036900" y="1966429"/>
            <a:ext cx="3124977" cy="8320571"/>
          </a:xfrm>
          <a:prstGeom prst="rect">
            <a:avLst/>
          </a:prstGeom>
        </p:spPr>
      </p:pic>
      <p:sp>
        <p:nvSpPr>
          <p:cNvPr id="9" name="Text 0"/>
          <p:cNvSpPr/>
          <p:nvPr/>
        </p:nvSpPr>
        <p:spPr>
          <a:xfrm>
            <a:off x="17059275" y="9436698"/>
            <a:ext cx="190500" cy="285750"/>
          </a:xfrm>
          <a:prstGeom prst="rect">
            <a:avLst/>
          </a:prstGeom>
          <a:noFill/>
          <a:ln/>
        </p:spPr>
        <p:txBody>
          <a:bodyPr wrap="square" lIns="0" tIns="0" rIns="0" bIns="0" rtlCol="0" anchor="t"/>
          <a:lstStyle/>
          <a:p>
            <a:pPr marL="0" indent="0" algn="l">
              <a:lnSpc>
                <a:spcPts val="2250"/>
              </a:lnSpc>
              <a:buNone/>
            </a:pPr>
            <a:r>
              <a:rPr lang="en-US" sz="1950" dirty="0">
                <a:solidFill>
                  <a:srgbClr val="F5E9CF"/>
                </a:solidFill>
                <a:latin typeface="Gilroy Light" pitchFamily="34" charset="0"/>
                <a:ea typeface="Gilroy Light" pitchFamily="34" charset="-122"/>
                <a:cs typeface="Gilroy Light" pitchFamily="34" charset="-120"/>
              </a:rPr>
              <a:t>11</a:t>
            </a:r>
            <a:endParaRPr lang="en-US" sz="1950" dirty="0"/>
          </a:p>
        </p:txBody>
      </p:sp>
      <p:sp>
        <p:nvSpPr>
          <p:cNvPr id="10" name="Text 1"/>
          <p:cNvSpPr/>
          <p:nvPr/>
        </p:nvSpPr>
        <p:spPr>
          <a:xfrm>
            <a:off x="1133475" y="875500"/>
            <a:ext cx="4819650" cy="571500"/>
          </a:xfrm>
          <a:prstGeom prst="rect">
            <a:avLst/>
          </a:prstGeom>
          <a:noFill/>
          <a:ln/>
        </p:spPr>
        <p:txBody>
          <a:bodyPr wrap="square" lIns="0" tIns="0" rIns="0" bIns="0" rtlCol="0" anchor="t"/>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персонажи </a:t>
            </a:r>
            <a:r>
              <a:rPr lang="en-US" sz="3000" dirty="0">
                <a:solidFill>
                  <a:srgbClr val="311302"/>
                </a:solidFill>
                <a:latin typeface="TucsonTwo Regular" pitchFamily="34" charset="0"/>
                <a:ea typeface="TucsonTwo Regular" pitchFamily="34" charset="-122"/>
                <a:cs typeface="TucsonTwo Regular" pitchFamily="34" charset="-120"/>
              </a:rPr>
              <a:t>/03</a:t>
            </a:r>
            <a:endParaRPr lang="en-US" sz="4500" dirty="0"/>
          </a:p>
        </p:txBody>
      </p:sp>
      <p:sp>
        <p:nvSpPr>
          <p:cNvPr id="11" name="Text 2"/>
          <p:cNvSpPr/>
          <p:nvPr/>
        </p:nvSpPr>
        <p:spPr>
          <a:xfrm>
            <a:off x="1133475" y="3719140"/>
            <a:ext cx="3648075" cy="1314450"/>
          </a:xfrm>
          <a:prstGeom prst="rect">
            <a:avLst/>
          </a:prstGeom>
          <a:noFill/>
          <a:ln/>
        </p:spPr>
        <p:txBody>
          <a:bodyPr wrap="square" lIns="0" tIns="0" rIns="0" bIns="0" rtlCol="0" anchor="ctr"/>
          <a:lstStyle/>
          <a:p>
            <a:pPr marL="0" indent="0" algn="l">
              <a:lnSpc>
                <a:spcPts val="12075"/>
              </a:lnSpc>
              <a:buNone/>
            </a:pPr>
            <a:r>
              <a:rPr lang="en-US" sz="10350" dirty="0">
                <a:solidFill>
                  <a:srgbClr val="311302"/>
                </a:solidFill>
                <a:latin typeface="TucsonTwo Regular" pitchFamily="34" charset="0"/>
                <a:ea typeface="TucsonTwo Regular" pitchFamily="34" charset="-122"/>
                <a:cs typeface="TucsonTwo Regular" pitchFamily="34" charset="-120"/>
              </a:rPr>
              <a:t>Макс</a:t>
            </a:r>
            <a:endParaRPr lang="en-US" sz="10350" dirty="0"/>
          </a:p>
        </p:txBody>
      </p:sp>
      <p:sp>
        <p:nvSpPr>
          <p:cNvPr id="12" name="Text 3"/>
          <p:cNvSpPr/>
          <p:nvPr/>
        </p:nvSpPr>
        <p:spPr>
          <a:xfrm>
            <a:off x="12363450" y="4319215"/>
            <a:ext cx="4888016" cy="2743200"/>
          </a:xfrm>
          <a:prstGeom prst="rect">
            <a:avLst/>
          </a:prstGeom>
          <a:noFill/>
          <a:ln/>
        </p:spPr>
        <p:txBody>
          <a:bodyPr wrap="square" lIns="0" tIns="0" rIns="0" bIns="0" rtlCol="0" anchor="t"/>
          <a:lstStyle/>
          <a:p>
            <a:pPr marL="0" indent="0" algn="just">
              <a:lnSpc>
                <a:spcPts val="2400"/>
              </a:lnSpc>
              <a:buNone/>
            </a:pPr>
            <a:r>
              <a:rPr lang="en-US" sz="2100" dirty="0">
                <a:solidFill>
                  <a:srgbClr val="F5E9CF"/>
                </a:solidFill>
                <a:latin typeface="Gilroy Light" pitchFamily="34" charset="0"/>
                <a:ea typeface="Gilroy Light" pitchFamily="34" charset="-122"/>
                <a:cs typeface="Gilroy Light" pitchFamily="34" charset="-120"/>
              </a:rPr>
              <a:t>Макс - это Повар-Приключенец, уникальный персонаж, чей талант и страсть к кулинарии сделали его знаменитым.
Когда главный герой встречается с Максом Поваром-Приключенцем, он открывает для него первые локации игры.</a:t>
            </a:r>
            <a:endParaRPr lang="en-US" sz="2100"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name="Slide 12">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18288000" cy="10287000"/>
          </a:xfrm>
          <a:prstGeom prst="rect">
            <a:avLst/>
          </a:prstGeom>
        </p:spPr>
      </p:pic>
      <p:pic>
        <p:nvPicPr>
          <p:cNvPr id="3" name="Image 1" descr="preencoded.png"/>
          <p:cNvPicPr>
            <a:picLocks noChangeAspect="1"/>
          </p:cNvPicPr>
          <p:nvPr/>
        </p:nvPicPr>
        <p:blipFill>
          <a:blip r:embed="rId4"/>
          <a:srcRect/>
          <a:stretch/>
        </p:blipFill>
        <p:spPr>
          <a:xfrm>
            <a:off x="0" y="0"/>
            <a:ext cx="11733526" cy="10287000"/>
          </a:xfrm>
          <a:prstGeom prst="rect">
            <a:avLst/>
          </a:prstGeom>
        </p:spPr>
      </p:pic>
      <p:pic>
        <p:nvPicPr>
          <p:cNvPr id="4" name="Imag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8707" y="3294822"/>
            <a:ext cx="219159" cy="219159"/>
          </a:xfrm>
          <a:prstGeom prst="rect">
            <a:avLst/>
          </a:prstGeom>
        </p:spPr>
      </p:pic>
      <p:pic>
        <p:nvPicPr>
          <p:cNvPr id="5" name="Image 3"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53615" y="3294822"/>
            <a:ext cx="219159" cy="219159"/>
          </a:xfrm>
          <a:prstGeom prst="rect">
            <a:avLst/>
          </a:prstGeom>
        </p:spPr>
      </p:pic>
      <p:pic>
        <p:nvPicPr>
          <p:cNvPr id="6" name="Image 4"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158524" y="3294822"/>
            <a:ext cx="219159" cy="219159"/>
          </a:xfrm>
          <a:prstGeom prst="rect">
            <a:avLst/>
          </a:prstGeom>
        </p:spPr>
      </p:pic>
      <p:pic>
        <p:nvPicPr>
          <p:cNvPr id="7" name="Image 5" descr="preencoded.png"/>
          <p:cNvPicPr>
            <a:picLocks noChangeAspect="1"/>
          </p:cNvPicPr>
          <p:nvPr/>
        </p:nvPicPr>
        <p:blipFill>
          <a:blip r:embed="rId11"/>
          <a:srcRect/>
          <a:stretch/>
        </p:blipFill>
        <p:spPr>
          <a:xfrm>
            <a:off x="7132346" y="0"/>
            <a:ext cx="11155654" cy="10287000"/>
          </a:xfrm>
          <a:prstGeom prst="rect">
            <a:avLst/>
          </a:prstGeom>
        </p:spPr>
      </p:pic>
      <p:pic>
        <p:nvPicPr>
          <p:cNvPr id="8" name="Image 6" descr="preencoded.png"/>
          <p:cNvPicPr>
            <a:picLocks noChangeAspect="1"/>
          </p:cNvPicPr>
          <p:nvPr/>
        </p:nvPicPr>
        <p:blipFill>
          <a:blip r:embed="rId12"/>
          <a:srcRect/>
          <a:stretch/>
        </p:blipFill>
        <p:spPr>
          <a:xfrm>
            <a:off x="7356809" y="1666447"/>
            <a:ext cx="4234488" cy="8620553"/>
          </a:xfrm>
          <a:prstGeom prst="rect">
            <a:avLst/>
          </a:prstGeom>
        </p:spPr>
      </p:pic>
      <p:sp>
        <p:nvSpPr>
          <p:cNvPr id="9" name="Text 0"/>
          <p:cNvSpPr/>
          <p:nvPr/>
        </p:nvSpPr>
        <p:spPr>
          <a:xfrm>
            <a:off x="17059275" y="9436698"/>
            <a:ext cx="238125" cy="285750"/>
          </a:xfrm>
          <a:prstGeom prst="rect">
            <a:avLst/>
          </a:prstGeom>
          <a:noFill/>
          <a:ln/>
        </p:spPr>
        <p:txBody>
          <a:bodyPr wrap="square" lIns="0" tIns="0" rIns="0" bIns="0" rtlCol="0" anchor="t"/>
          <a:lstStyle/>
          <a:p>
            <a:pPr marL="0" indent="0" algn="l">
              <a:lnSpc>
                <a:spcPts val="2250"/>
              </a:lnSpc>
              <a:buNone/>
            </a:pPr>
            <a:r>
              <a:rPr lang="en-US" sz="1950" dirty="0">
                <a:solidFill>
                  <a:srgbClr val="F5E9CF"/>
                </a:solidFill>
                <a:latin typeface="Gilroy Light" pitchFamily="34" charset="0"/>
                <a:ea typeface="Gilroy Light" pitchFamily="34" charset="-122"/>
                <a:cs typeface="Gilroy Light" pitchFamily="34" charset="-120"/>
              </a:rPr>
              <a:t>12</a:t>
            </a:r>
            <a:endParaRPr lang="en-US" sz="1950" dirty="0"/>
          </a:p>
        </p:txBody>
      </p:sp>
      <p:sp>
        <p:nvSpPr>
          <p:cNvPr id="10" name="Text 1"/>
          <p:cNvSpPr/>
          <p:nvPr/>
        </p:nvSpPr>
        <p:spPr>
          <a:xfrm>
            <a:off x="1133475" y="875500"/>
            <a:ext cx="4848225" cy="571500"/>
          </a:xfrm>
          <a:prstGeom prst="rect">
            <a:avLst/>
          </a:prstGeom>
          <a:noFill/>
          <a:ln/>
        </p:spPr>
        <p:txBody>
          <a:bodyPr wrap="square" lIns="0" tIns="0" rIns="0" bIns="0" rtlCol="0" anchor="t"/>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персонажи </a:t>
            </a:r>
            <a:r>
              <a:rPr lang="en-US" sz="3000" dirty="0">
                <a:solidFill>
                  <a:srgbClr val="311302"/>
                </a:solidFill>
                <a:latin typeface="TucsonTwo Regular" pitchFamily="34" charset="0"/>
                <a:ea typeface="TucsonTwo Regular" pitchFamily="34" charset="-122"/>
                <a:cs typeface="TucsonTwo Regular" pitchFamily="34" charset="-120"/>
              </a:rPr>
              <a:t>/04</a:t>
            </a:r>
            <a:endParaRPr lang="en-US" sz="4500" dirty="0"/>
          </a:p>
        </p:txBody>
      </p:sp>
      <p:sp>
        <p:nvSpPr>
          <p:cNvPr id="11" name="Text 2"/>
          <p:cNvSpPr/>
          <p:nvPr/>
        </p:nvSpPr>
        <p:spPr>
          <a:xfrm>
            <a:off x="1133475" y="3823915"/>
            <a:ext cx="5781675" cy="1314450"/>
          </a:xfrm>
          <a:prstGeom prst="rect">
            <a:avLst/>
          </a:prstGeom>
          <a:noFill/>
          <a:ln/>
        </p:spPr>
        <p:txBody>
          <a:bodyPr wrap="square" lIns="0" tIns="0" rIns="0" bIns="0" rtlCol="0" anchor="ctr"/>
          <a:lstStyle/>
          <a:p>
            <a:pPr marL="0" indent="0" algn="l">
              <a:lnSpc>
                <a:spcPts val="12075"/>
              </a:lnSpc>
              <a:buNone/>
            </a:pPr>
            <a:r>
              <a:rPr lang="en-US" sz="10350" dirty="0">
                <a:solidFill>
                  <a:srgbClr val="311302"/>
                </a:solidFill>
                <a:latin typeface="TucsonTwo Regular" pitchFamily="34" charset="0"/>
                <a:ea typeface="TucsonTwo Regular" pitchFamily="34" charset="-122"/>
                <a:cs typeface="TucsonTwo Regular" pitchFamily="34" charset="-120"/>
              </a:rPr>
              <a:t>Андрей</a:t>
            </a:r>
            <a:endParaRPr lang="en-US" sz="10350" dirty="0"/>
          </a:p>
        </p:txBody>
      </p:sp>
      <p:sp>
        <p:nvSpPr>
          <p:cNvPr id="12" name="Text 3"/>
          <p:cNvSpPr/>
          <p:nvPr/>
        </p:nvSpPr>
        <p:spPr>
          <a:xfrm>
            <a:off x="12411075" y="4319215"/>
            <a:ext cx="4888016" cy="3352800"/>
          </a:xfrm>
          <a:prstGeom prst="rect">
            <a:avLst/>
          </a:prstGeom>
          <a:noFill/>
          <a:ln/>
        </p:spPr>
        <p:txBody>
          <a:bodyPr wrap="square" lIns="0" tIns="0" rIns="0" bIns="0" rtlCol="0" anchor="t"/>
          <a:lstStyle/>
          <a:p>
            <a:pPr marL="0" indent="0" algn="just">
              <a:lnSpc>
                <a:spcPts val="2400"/>
              </a:lnSpc>
              <a:buNone/>
            </a:pPr>
            <a:r>
              <a:rPr lang="en-US" sz="2100" dirty="0">
                <a:solidFill>
                  <a:srgbClr val="F5E9CF"/>
                </a:solidFill>
                <a:latin typeface="Gilroy Light" pitchFamily="34" charset="0"/>
                <a:ea typeface="Gilroy Light" pitchFamily="34" charset="-122"/>
                <a:cs typeface="Gilroy Light" pitchFamily="34" charset="-120"/>
              </a:rPr>
              <a:t>Андрей - это не только лучший друг Виктора. Они были коллегами на протяжении долгих лет.
Не только оказывая эмоциональную поддержку, Андрей предлагает Виктору новую работу, чтобы он не опускал руки. Он видит потенциал и талант своего друга и верит в его способность справиться с трудностями.</a:t>
            </a:r>
            <a:endParaRPr lang="en-US" sz="2100"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name="Slide 13">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18288000" cy="10287000"/>
          </a:xfrm>
          <a:prstGeom prst="rect">
            <a:avLst/>
          </a:prstGeom>
        </p:spPr>
      </p:pic>
      <p:pic>
        <p:nvPicPr>
          <p:cNvPr id="3" name="Image 1" descr="preencoded.png"/>
          <p:cNvPicPr>
            <a:picLocks noChangeAspect="1"/>
          </p:cNvPicPr>
          <p:nvPr/>
        </p:nvPicPr>
        <p:blipFill>
          <a:blip r:embed="rId4"/>
          <a:srcRect/>
          <a:stretch/>
        </p:blipFill>
        <p:spPr>
          <a:xfrm>
            <a:off x="0" y="0"/>
            <a:ext cx="11733526" cy="10287000"/>
          </a:xfrm>
          <a:prstGeom prst="rect">
            <a:avLst/>
          </a:prstGeom>
        </p:spPr>
      </p:pic>
      <p:pic>
        <p:nvPicPr>
          <p:cNvPr id="4" name="Imag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8707" y="3294822"/>
            <a:ext cx="219159" cy="219159"/>
          </a:xfrm>
          <a:prstGeom prst="rect">
            <a:avLst/>
          </a:prstGeom>
        </p:spPr>
      </p:pic>
      <p:pic>
        <p:nvPicPr>
          <p:cNvPr id="5" name="Image 3"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53615" y="3294822"/>
            <a:ext cx="219159" cy="219159"/>
          </a:xfrm>
          <a:prstGeom prst="rect">
            <a:avLst/>
          </a:prstGeom>
        </p:spPr>
      </p:pic>
      <p:pic>
        <p:nvPicPr>
          <p:cNvPr id="6" name="Image 4"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158524" y="3294822"/>
            <a:ext cx="219159" cy="219159"/>
          </a:xfrm>
          <a:prstGeom prst="rect">
            <a:avLst/>
          </a:prstGeom>
        </p:spPr>
      </p:pic>
      <p:pic>
        <p:nvPicPr>
          <p:cNvPr id="7" name="Image 5" descr="preencoded.png"/>
          <p:cNvPicPr>
            <a:picLocks noChangeAspect="1"/>
          </p:cNvPicPr>
          <p:nvPr/>
        </p:nvPicPr>
        <p:blipFill>
          <a:blip r:embed="rId11"/>
          <a:srcRect/>
          <a:stretch/>
        </p:blipFill>
        <p:spPr>
          <a:xfrm>
            <a:off x="7132346" y="0"/>
            <a:ext cx="11155654" cy="10287000"/>
          </a:xfrm>
          <a:prstGeom prst="rect">
            <a:avLst/>
          </a:prstGeom>
        </p:spPr>
      </p:pic>
      <p:pic>
        <p:nvPicPr>
          <p:cNvPr id="8" name="Image 6" descr="preencoded.png"/>
          <p:cNvPicPr>
            <a:picLocks noChangeAspect="1"/>
          </p:cNvPicPr>
          <p:nvPr/>
        </p:nvPicPr>
        <p:blipFill>
          <a:blip r:embed="rId12"/>
          <a:srcRect/>
          <a:stretch/>
        </p:blipFill>
        <p:spPr>
          <a:xfrm>
            <a:off x="6313659" y="1447000"/>
            <a:ext cx="6320786" cy="8840000"/>
          </a:xfrm>
          <a:prstGeom prst="rect">
            <a:avLst/>
          </a:prstGeom>
        </p:spPr>
      </p:pic>
      <p:sp>
        <p:nvSpPr>
          <p:cNvPr id="9" name="Text 0"/>
          <p:cNvSpPr/>
          <p:nvPr/>
        </p:nvSpPr>
        <p:spPr>
          <a:xfrm>
            <a:off x="1133475" y="3719140"/>
            <a:ext cx="6238875" cy="838200"/>
          </a:xfrm>
          <a:prstGeom prst="rect">
            <a:avLst/>
          </a:prstGeom>
          <a:noFill/>
          <a:ln/>
        </p:spPr>
        <p:txBody>
          <a:bodyPr wrap="square" lIns="0" tIns="0" rIns="0" bIns="0" rtlCol="0" anchor="ctr"/>
          <a:lstStyle/>
          <a:p>
            <a:pPr marL="0" indent="0" algn="l">
              <a:lnSpc>
                <a:spcPts val="7725"/>
              </a:lnSpc>
              <a:buNone/>
            </a:pPr>
            <a:r>
              <a:rPr lang="en-US" sz="6600" dirty="0">
                <a:solidFill>
                  <a:srgbClr val="311302"/>
                </a:solidFill>
                <a:latin typeface="TucsonTwo Regular" pitchFamily="34" charset="0"/>
                <a:ea typeface="TucsonTwo Regular" pitchFamily="34" charset="-122"/>
                <a:cs typeface="TucsonTwo Regular" pitchFamily="34" charset="-120"/>
              </a:rPr>
              <a:t>Бартоломей</a:t>
            </a:r>
            <a:endParaRPr lang="en-US" sz="6600" dirty="0"/>
          </a:p>
        </p:txBody>
      </p:sp>
      <p:sp>
        <p:nvSpPr>
          <p:cNvPr id="10" name="Text 1"/>
          <p:cNvSpPr/>
          <p:nvPr/>
        </p:nvSpPr>
        <p:spPr>
          <a:xfrm>
            <a:off x="1133475" y="4624015"/>
            <a:ext cx="2962275" cy="838200"/>
          </a:xfrm>
          <a:prstGeom prst="rect">
            <a:avLst/>
          </a:prstGeom>
          <a:noFill/>
          <a:ln/>
        </p:spPr>
        <p:txBody>
          <a:bodyPr wrap="square" lIns="0" tIns="0" rIns="0" bIns="0" rtlCol="0" anchor="ctr"/>
          <a:lstStyle/>
          <a:p>
            <a:pPr marL="0" indent="0" algn="l">
              <a:lnSpc>
                <a:spcPts val="7725"/>
              </a:lnSpc>
              <a:buNone/>
            </a:pPr>
            <a:r>
              <a:rPr lang="en-US" sz="6600" dirty="0">
                <a:solidFill>
                  <a:srgbClr val="311302"/>
                </a:solidFill>
                <a:latin typeface="TucsonTwo Regular" pitchFamily="34" charset="0"/>
                <a:ea typeface="TucsonTwo Regular" pitchFamily="34" charset="-122"/>
                <a:cs typeface="TucsonTwo Regular" pitchFamily="34" charset="-120"/>
              </a:rPr>
              <a:t>Бегун</a:t>
            </a:r>
            <a:endParaRPr lang="en-US" sz="6600" dirty="0"/>
          </a:p>
        </p:txBody>
      </p:sp>
      <p:sp>
        <p:nvSpPr>
          <p:cNvPr id="11" name="Text 2"/>
          <p:cNvSpPr/>
          <p:nvPr/>
        </p:nvSpPr>
        <p:spPr>
          <a:xfrm>
            <a:off x="17059275" y="9436698"/>
            <a:ext cx="238125" cy="285750"/>
          </a:xfrm>
          <a:prstGeom prst="rect">
            <a:avLst/>
          </a:prstGeom>
          <a:noFill/>
          <a:ln/>
        </p:spPr>
        <p:txBody>
          <a:bodyPr wrap="square" lIns="0" tIns="0" rIns="0" bIns="0" rtlCol="0" anchor="t"/>
          <a:lstStyle/>
          <a:p>
            <a:pPr marL="0" indent="0" algn="l">
              <a:lnSpc>
                <a:spcPts val="2250"/>
              </a:lnSpc>
              <a:buNone/>
            </a:pPr>
            <a:r>
              <a:rPr lang="en-US" sz="1950" dirty="0">
                <a:solidFill>
                  <a:srgbClr val="F5E9CF"/>
                </a:solidFill>
                <a:latin typeface="Gilroy Light" pitchFamily="34" charset="0"/>
                <a:ea typeface="Gilroy Light" pitchFamily="34" charset="-122"/>
                <a:cs typeface="Gilroy Light" pitchFamily="34" charset="-120"/>
              </a:rPr>
              <a:t>13</a:t>
            </a:r>
            <a:endParaRPr lang="en-US" sz="1950" dirty="0"/>
          </a:p>
        </p:txBody>
      </p:sp>
      <p:sp>
        <p:nvSpPr>
          <p:cNvPr id="12" name="Text 3"/>
          <p:cNvSpPr/>
          <p:nvPr/>
        </p:nvSpPr>
        <p:spPr>
          <a:xfrm>
            <a:off x="1133475" y="875500"/>
            <a:ext cx="4829175" cy="571500"/>
          </a:xfrm>
          <a:prstGeom prst="rect">
            <a:avLst/>
          </a:prstGeom>
          <a:noFill/>
          <a:ln/>
        </p:spPr>
        <p:txBody>
          <a:bodyPr wrap="square" lIns="0" tIns="0" rIns="0" bIns="0" rtlCol="0" anchor="t"/>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персонажи </a:t>
            </a:r>
            <a:r>
              <a:rPr lang="en-US" sz="3000" dirty="0">
                <a:solidFill>
                  <a:srgbClr val="311302"/>
                </a:solidFill>
                <a:latin typeface="TucsonTwo Regular" pitchFamily="34" charset="0"/>
                <a:ea typeface="TucsonTwo Regular" pitchFamily="34" charset="-122"/>
                <a:cs typeface="TucsonTwo Regular" pitchFamily="34" charset="-120"/>
              </a:rPr>
              <a:t>/05</a:t>
            </a:r>
            <a:endParaRPr lang="en-US" sz="4500" dirty="0"/>
          </a:p>
        </p:txBody>
      </p:sp>
      <p:sp>
        <p:nvSpPr>
          <p:cNvPr id="13" name="Text 4"/>
          <p:cNvSpPr/>
          <p:nvPr/>
        </p:nvSpPr>
        <p:spPr>
          <a:xfrm>
            <a:off x="12334875" y="4319215"/>
            <a:ext cx="4888016" cy="3657600"/>
          </a:xfrm>
          <a:prstGeom prst="rect">
            <a:avLst/>
          </a:prstGeom>
          <a:noFill/>
          <a:ln/>
        </p:spPr>
        <p:txBody>
          <a:bodyPr wrap="square" lIns="0" tIns="0" rIns="0" bIns="0" rtlCol="0" anchor="t"/>
          <a:lstStyle/>
          <a:p>
            <a:pPr marL="0" indent="0" algn="just">
              <a:lnSpc>
                <a:spcPts val="2400"/>
              </a:lnSpc>
              <a:buNone/>
            </a:pPr>
            <a:r>
              <a:rPr lang="en-US" sz="2100" dirty="0">
                <a:solidFill>
                  <a:srgbClr val="F5E9CF"/>
                </a:solidFill>
                <a:latin typeface="Gilroy Light" pitchFamily="34" charset="0"/>
                <a:ea typeface="Gilroy Light" pitchFamily="34" charset="-122"/>
                <a:cs typeface="Gilroy Light" pitchFamily="34" charset="-120"/>
              </a:rPr>
              <a:t>Бартоломей Бегун - это фигура, которая не всегда отображает тот внутренний блеск, который был у него в прошлом. Он когда-то был успешным спортсменом.
Судьба Бартоломея привела его к бездомности. Встреча с Бартоломеем Бегуном заставит главного героя задуматься о своей собственной жизни и том, как важно беречь свое психическое здоровье.</a:t>
            </a:r>
            <a:endParaRPr lang="en-US" sz="2100" dirty="0"/>
          </a:p>
        </p:txBody>
      </p:sp>
    </p:spTree>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name="Slide 14">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18288000" cy="10287000"/>
          </a:xfrm>
          <a:prstGeom prst="rect">
            <a:avLst/>
          </a:prstGeom>
        </p:spPr>
      </p:pic>
      <p:pic>
        <p:nvPicPr>
          <p:cNvPr id="3" name="Image 1" descr="preencoded.png"/>
          <p:cNvPicPr>
            <a:picLocks noChangeAspect="1"/>
          </p:cNvPicPr>
          <p:nvPr/>
        </p:nvPicPr>
        <p:blipFill>
          <a:blip r:embed="rId4"/>
          <a:srcRect/>
          <a:stretch/>
        </p:blipFill>
        <p:spPr>
          <a:xfrm>
            <a:off x="0" y="0"/>
            <a:ext cx="11733526" cy="10287000"/>
          </a:xfrm>
          <a:prstGeom prst="rect">
            <a:avLst/>
          </a:prstGeom>
        </p:spPr>
      </p:pic>
      <p:pic>
        <p:nvPicPr>
          <p:cNvPr id="4" name="Imag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8707" y="3294822"/>
            <a:ext cx="219159" cy="219159"/>
          </a:xfrm>
          <a:prstGeom prst="rect">
            <a:avLst/>
          </a:prstGeom>
        </p:spPr>
      </p:pic>
      <p:pic>
        <p:nvPicPr>
          <p:cNvPr id="5" name="Image 3"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53615" y="3294822"/>
            <a:ext cx="219159" cy="219159"/>
          </a:xfrm>
          <a:prstGeom prst="rect">
            <a:avLst/>
          </a:prstGeom>
        </p:spPr>
      </p:pic>
      <p:pic>
        <p:nvPicPr>
          <p:cNvPr id="6" name="Image 4"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158524" y="3294822"/>
            <a:ext cx="219159" cy="219159"/>
          </a:xfrm>
          <a:prstGeom prst="rect">
            <a:avLst/>
          </a:prstGeom>
        </p:spPr>
      </p:pic>
      <p:pic>
        <p:nvPicPr>
          <p:cNvPr id="7" name="Image 5" descr="preencoded.png"/>
          <p:cNvPicPr>
            <a:picLocks noChangeAspect="1"/>
          </p:cNvPicPr>
          <p:nvPr/>
        </p:nvPicPr>
        <p:blipFill>
          <a:blip r:embed="rId11"/>
          <a:srcRect/>
          <a:stretch/>
        </p:blipFill>
        <p:spPr>
          <a:xfrm>
            <a:off x="7132346" y="0"/>
            <a:ext cx="11155654" cy="10287000"/>
          </a:xfrm>
          <a:prstGeom prst="rect">
            <a:avLst/>
          </a:prstGeom>
        </p:spPr>
      </p:pic>
      <p:pic>
        <p:nvPicPr>
          <p:cNvPr id="8" name="Image 6" descr="preencoded.png"/>
          <p:cNvPicPr>
            <a:picLocks noChangeAspect="1"/>
          </p:cNvPicPr>
          <p:nvPr/>
        </p:nvPicPr>
        <p:blipFill>
          <a:blip r:embed="rId12"/>
          <a:srcRect/>
          <a:stretch/>
        </p:blipFill>
        <p:spPr>
          <a:xfrm>
            <a:off x="5765264" y="1066447"/>
            <a:ext cx="6757474" cy="9220553"/>
          </a:xfrm>
          <a:prstGeom prst="rect">
            <a:avLst/>
          </a:prstGeom>
        </p:spPr>
      </p:pic>
      <p:sp>
        <p:nvSpPr>
          <p:cNvPr id="9" name="Text 0"/>
          <p:cNvSpPr/>
          <p:nvPr/>
        </p:nvSpPr>
        <p:spPr>
          <a:xfrm>
            <a:off x="1133475" y="3719140"/>
            <a:ext cx="4867275" cy="1314450"/>
          </a:xfrm>
          <a:prstGeom prst="rect">
            <a:avLst/>
          </a:prstGeom>
          <a:noFill/>
          <a:ln/>
        </p:spPr>
        <p:txBody>
          <a:bodyPr wrap="square" lIns="0" tIns="0" rIns="0" bIns="0" rtlCol="0" anchor="ctr"/>
          <a:lstStyle/>
          <a:p>
            <a:pPr marL="0" indent="0" algn="l">
              <a:lnSpc>
                <a:spcPts val="12075"/>
              </a:lnSpc>
              <a:buNone/>
            </a:pPr>
            <a:r>
              <a:rPr lang="en-US" sz="10350" dirty="0">
                <a:solidFill>
                  <a:srgbClr val="311302"/>
                </a:solidFill>
                <a:latin typeface="TucsonTwo Regular" pitchFamily="34" charset="0"/>
                <a:ea typeface="TucsonTwo Regular" pitchFamily="34" charset="-122"/>
                <a:cs typeface="TucsonTwo Regular" pitchFamily="34" charset="-120"/>
              </a:rPr>
              <a:t>Артём</a:t>
            </a:r>
            <a:endParaRPr lang="en-US" sz="10350" dirty="0"/>
          </a:p>
        </p:txBody>
      </p:sp>
      <p:sp>
        <p:nvSpPr>
          <p:cNvPr id="10" name="Text 1"/>
          <p:cNvSpPr/>
          <p:nvPr/>
        </p:nvSpPr>
        <p:spPr>
          <a:xfrm>
            <a:off x="17059275" y="9436698"/>
            <a:ext cx="247650" cy="285750"/>
          </a:xfrm>
          <a:prstGeom prst="rect">
            <a:avLst/>
          </a:prstGeom>
          <a:noFill/>
          <a:ln/>
        </p:spPr>
        <p:txBody>
          <a:bodyPr wrap="square" lIns="0" tIns="0" rIns="0" bIns="0" rtlCol="0" anchor="t"/>
          <a:lstStyle/>
          <a:p>
            <a:pPr marL="0" indent="0" algn="l">
              <a:lnSpc>
                <a:spcPts val="2250"/>
              </a:lnSpc>
              <a:buNone/>
            </a:pPr>
            <a:r>
              <a:rPr lang="en-US" sz="1950" dirty="0">
                <a:solidFill>
                  <a:srgbClr val="F5E9CF"/>
                </a:solidFill>
                <a:latin typeface="Gilroy Light" pitchFamily="34" charset="0"/>
                <a:ea typeface="Gilroy Light" pitchFamily="34" charset="-122"/>
                <a:cs typeface="Gilroy Light" pitchFamily="34" charset="-120"/>
              </a:rPr>
              <a:t>14</a:t>
            </a:r>
            <a:endParaRPr lang="en-US" sz="1950" dirty="0"/>
          </a:p>
        </p:txBody>
      </p:sp>
      <p:sp>
        <p:nvSpPr>
          <p:cNvPr id="11" name="Text 2"/>
          <p:cNvSpPr/>
          <p:nvPr/>
        </p:nvSpPr>
        <p:spPr>
          <a:xfrm>
            <a:off x="1133475" y="875500"/>
            <a:ext cx="4876800" cy="571500"/>
          </a:xfrm>
          <a:prstGeom prst="rect">
            <a:avLst/>
          </a:prstGeom>
          <a:noFill/>
          <a:ln/>
        </p:spPr>
        <p:txBody>
          <a:bodyPr wrap="square" lIns="0" tIns="0" rIns="0" bIns="0" rtlCol="0" anchor="t"/>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персонажи </a:t>
            </a:r>
            <a:r>
              <a:rPr lang="en-US" sz="3000" dirty="0">
                <a:solidFill>
                  <a:srgbClr val="311302"/>
                </a:solidFill>
                <a:latin typeface="TucsonTwo Regular" pitchFamily="34" charset="0"/>
                <a:ea typeface="TucsonTwo Regular" pitchFamily="34" charset="-122"/>
                <a:cs typeface="TucsonTwo Regular" pitchFamily="34" charset="-120"/>
              </a:rPr>
              <a:t>/06</a:t>
            </a:r>
            <a:endParaRPr lang="en-US" sz="4500" dirty="0"/>
          </a:p>
        </p:txBody>
      </p:sp>
      <p:sp>
        <p:nvSpPr>
          <p:cNvPr id="12" name="Text 3"/>
          <p:cNvSpPr/>
          <p:nvPr/>
        </p:nvSpPr>
        <p:spPr>
          <a:xfrm>
            <a:off x="12334875" y="4319215"/>
            <a:ext cx="4888016" cy="3962400"/>
          </a:xfrm>
          <a:prstGeom prst="rect">
            <a:avLst/>
          </a:prstGeom>
          <a:noFill/>
          <a:ln/>
        </p:spPr>
        <p:txBody>
          <a:bodyPr wrap="square" lIns="0" tIns="0" rIns="0" bIns="0" rtlCol="0" anchor="t"/>
          <a:lstStyle/>
          <a:p>
            <a:pPr marL="0" indent="0" algn="just">
              <a:lnSpc>
                <a:spcPts val="2400"/>
              </a:lnSpc>
              <a:buNone/>
            </a:pPr>
            <a:r>
              <a:rPr lang="en-US" sz="2100" dirty="0">
                <a:solidFill>
                  <a:srgbClr val="F5E9CF"/>
                </a:solidFill>
                <a:latin typeface="Gilroy Light" pitchFamily="34" charset="0"/>
                <a:ea typeface="Gilroy Light" pitchFamily="34" charset="-122"/>
                <a:cs typeface="Gilroy Light" pitchFamily="34" charset="-120"/>
              </a:rPr>
              <a:t>Артем - это сосед главного героя. Когда-то Артем работал строителем, но из-за сокращения он потерял свою работу и вместе с ней кажущуюся стабильность в жизни.
Артем является примером того, как вера в себя может помочь преодолеть трудности. Он убеждает главного героя в том, что даже если все кажется безвыходным, всегда найдутся те, кто будет верить и поддерживать.</a:t>
            </a:r>
            <a:endParaRPr lang="en-US" sz="2100" dirty="0"/>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name="Slide 15">
    <p:bg>
      <p:bgPr>
        <a:solidFill>
          <a:srgbClr val="F5E9CF"/>
        </a:solidFill>
        <a:effectLst/>
      </p:bgPr>
    </p:bg>
    <p:spTree>
      <p:nvGrpSpPr>
        <p:cNvPr id="1" name=""/>
        <p:cNvGrpSpPr/>
        <p:nvPr/>
      </p:nvGrpSpPr>
      <p:grpSpPr>
        <a:xfrm>
          <a:off x="0" y="0"/>
          <a:ext cx="0" cy="0"/>
          <a:chOff x="0" y="0"/>
          <a:chExt cx="0" cy="0"/>
        </a:xfrm>
      </p:grpSpPr>
      <p:pic>
        <p:nvPicPr>
          <p:cNvPr id="4" name="Image 2" descr="preencoded.png"/>
          <p:cNvPicPr>
            <a:picLocks noChangeAspect="1"/>
          </p:cNvPicPr>
          <p:nvPr/>
        </p:nvPicPr>
        <p:blipFill>
          <a:blip r:embed="rId3"/>
          <a:srcRect/>
          <a:stretch/>
        </p:blipFill>
        <p:spPr>
          <a:xfrm>
            <a:off x="6308587" y="0"/>
            <a:ext cx="11517537" cy="10287000"/>
          </a:xfrm>
          <a:prstGeom prst="rect">
            <a:avLst/>
          </a:prstGeom>
        </p:spPr>
      </p:pic>
      <p:pic>
        <p:nvPicPr>
          <p:cNvPr id="6" name="Image 4" descr="preencoded.png"/>
          <p:cNvPicPr>
            <a:picLocks noChangeAspect="1"/>
          </p:cNvPicPr>
          <p:nvPr/>
        </p:nvPicPr>
        <p:blipFill>
          <a:blip r:embed="rId4"/>
          <a:srcRect/>
          <a:stretch/>
        </p:blipFill>
        <p:spPr>
          <a:xfrm>
            <a:off x="11857795" y="0"/>
            <a:ext cx="6430205" cy="10287000"/>
          </a:xfrm>
          <a:prstGeom prst="rect">
            <a:avLst/>
          </a:prstGeom>
        </p:spPr>
      </p:pic>
      <p:pic>
        <p:nvPicPr>
          <p:cNvPr id="5" name="Image 3" descr="preencoded.png"/>
          <p:cNvPicPr>
            <a:picLocks noChangeAspect="1"/>
          </p:cNvPicPr>
          <p:nvPr/>
        </p:nvPicPr>
        <p:blipFill>
          <a:blip r:embed="rId5"/>
          <a:srcRect/>
          <a:stretch/>
        </p:blipFill>
        <p:spPr>
          <a:xfrm>
            <a:off x="7521778" y="3107866"/>
            <a:ext cx="10766222" cy="7179134"/>
          </a:xfrm>
          <a:prstGeom prst="rect">
            <a:avLst/>
          </a:prstGeom>
        </p:spPr>
      </p:pic>
      <p:pic>
        <p:nvPicPr>
          <p:cNvPr id="2" name="Image 0" descr="preencoded.png"/>
          <p:cNvPicPr>
            <a:picLocks noChangeAspect="1"/>
          </p:cNvPicPr>
          <p:nvPr/>
        </p:nvPicPr>
        <p:blipFill>
          <a:blip r:embed="rId6"/>
          <a:srcRect/>
          <a:stretch/>
        </p:blipFill>
        <p:spPr>
          <a:xfrm>
            <a:off x="10638451" y="0"/>
            <a:ext cx="7649549" cy="6925233"/>
          </a:xfrm>
          <a:prstGeom prst="rect">
            <a:avLst/>
          </a:prstGeom>
        </p:spPr>
      </p:pic>
      <p:pic>
        <p:nvPicPr>
          <p:cNvPr id="3" name="Image 1" descr="preencoded.png"/>
          <p:cNvPicPr>
            <a:picLocks noChangeAspect="1"/>
          </p:cNvPicPr>
          <p:nvPr/>
        </p:nvPicPr>
        <p:blipFill>
          <a:blip r:embed="rId7"/>
          <a:srcRect/>
          <a:stretch/>
        </p:blipFill>
        <p:spPr>
          <a:xfrm>
            <a:off x="2034599" y="4011541"/>
            <a:ext cx="11517537" cy="6275459"/>
          </a:xfrm>
          <a:prstGeom prst="rect">
            <a:avLst/>
          </a:prstGeom>
        </p:spPr>
      </p:pic>
      <p:sp>
        <p:nvSpPr>
          <p:cNvPr id="7" name="Text 0"/>
          <p:cNvSpPr/>
          <p:nvPr/>
        </p:nvSpPr>
        <p:spPr>
          <a:xfrm>
            <a:off x="17059275" y="9436708"/>
            <a:ext cx="238125"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15</a:t>
            </a:r>
            <a:endParaRPr lang="en-US" sz="1950" dirty="0"/>
          </a:p>
        </p:txBody>
      </p:sp>
      <p:sp>
        <p:nvSpPr>
          <p:cNvPr id="8" name="Text 1"/>
          <p:cNvSpPr/>
          <p:nvPr/>
        </p:nvSpPr>
        <p:spPr>
          <a:xfrm>
            <a:off x="1724025" y="1604990"/>
            <a:ext cx="2886075" cy="571500"/>
          </a:xfrm>
          <a:prstGeom prst="rect">
            <a:avLst/>
          </a:prstGeom>
          <a:noFill/>
          <a:ln/>
        </p:spPr>
        <p:txBody>
          <a:bodyPr wrap="square" lIns="0" tIns="0" rIns="0" bIns="0" rtlCol="0" anchor="ctr"/>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Локации</a:t>
            </a:r>
            <a:endParaRPr lang="en-US" sz="4500" dirty="0"/>
          </a:p>
        </p:txBody>
      </p:sp>
      <p:sp>
        <p:nvSpPr>
          <p:cNvPr id="9" name="Text 2"/>
          <p:cNvSpPr/>
          <p:nvPr/>
        </p:nvSpPr>
        <p:spPr>
          <a:xfrm>
            <a:off x="1724025" y="2752725"/>
            <a:ext cx="5662613" cy="1666875"/>
          </a:xfrm>
          <a:prstGeom prst="rect">
            <a:avLst/>
          </a:prstGeom>
          <a:noFill/>
          <a:ln/>
        </p:spPr>
        <p:txBody>
          <a:bodyPr wrap="square" lIns="0" tIns="0" rIns="0" bIns="0" rtlCol="0" anchor="t"/>
          <a:lstStyle/>
          <a:p>
            <a:pPr marL="0" indent="0" algn="just">
              <a:lnSpc>
                <a:spcPts val="2625"/>
              </a:lnSpc>
              <a:buNone/>
            </a:pPr>
            <a:r>
              <a:rPr lang="en-US" sz="2250" dirty="0">
                <a:solidFill>
                  <a:srgbClr val="311302"/>
                </a:solidFill>
                <a:latin typeface="Gilroy Light" pitchFamily="34" charset="0"/>
                <a:ea typeface="Gilroy Light" pitchFamily="34" charset="-122"/>
                <a:cs typeface="Gilroy Light" pitchFamily="34" charset="-120"/>
              </a:rPr>
              <a:t>Всего в игре 14 локаций. Почти каждая  так или иначе связана с сюжетной линией. Некоторые локации будут открываться по мере прохождения игры.</a:t>
            </a:r>
            <a:endParaRPr lang="en-US" sz="2250" dirty="0"/>
          </a:p>
        </p:txBody>
      </p:sp>
      <p:sp>
        <p:nvSpPr>
          <p:cNvPr id="10" name="Text 3"/>
          <p:cNvSpPr/>
          <p:nvPr/>
        </p:nvSpPr>
        <p:spPr>
          <a:xfrm>
            <a:off x="1724025" y="4473014"/>
            <a:ext cx="5662613" cy="666750"/>
          </a:xfrm>
          <a:prstGeom prst="rect">
            <a:avLst/>
          </a:prstGeom>
          <a:noFill/>
          <a:ln/>
        </p:spPr>
        <p:txBody>
          <a:bodyPr wrap="square" lIns="0" tIns="0" rIns="0" bIns="0" rtlCol="0" anchor="t"/>
          <a:lstStyle/>
          <a:p>
            <a:pPr marL="0" indent="0" algn="just">
              <a:lnSpc>
                <a:spcPts val="2625"/>
              </a:lnSpc>
              <a:buNone/>
            </a:pPr>
            <a:r>
              <a:rPr lang="en-US" sz="2250" dirty="0">
                <a:solidFill>
                  <a:srgbClr val="311302"/>
                </a:solidFill>
                <a:latin typeface="Gilroy Light" pitchFamily="34" charset="0"/>
                <a:ea typeface="Gilroy Light" pitchFamily="34" charset="-122"/>
                <a:cs typeface="Gilroy Light" pitchFamily="34" charset="-120"/>
              </a:rPr>
              <a:t>Также игрок может свободно перемещаться между локациями.</a:t>
            </a:r>
            <a:endParaRPr lang="en-US" sz="2250" dirty="0"/>
          </a:p>
        </p:txBody>
      </p:sp>
    </p:spTree>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nodeType="afterEffect">
                                  <p:stCondLst>
                                    <p:cond delay="50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0-#ppt_w/2"/>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500"/>
                            </p:stCondLst>
                            <p:childTnLst>
                              <p:par>
                                <p:cTn id="10" presetID="2" presetClass="entr" presetSubtype="2" fill="hold" nodeType="after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additive="base">
                                        <p:cTn id="12" dur="1000" fill="hold"/>
                                        <p:tgtEl>
                                          <p:spTgt spid="6"/>
                                        </p:tgtEl>
                                        <p:attrNameLst>
                                          <p:attrName>ppt_x</p:attrName>
                                        </p:attrNameLst>
                                      </p:cBhvr>
                                      <p:tavLst>
                                        <p:tav tm="0">
                                          <p:val>
                                            <p:strVal val="1+#ppt_w/2"/>
                                          </p:val>
                                        </p:tav>
                                        <p:tav tm="100000">
                                          <p:val>
                                            <p:strVal val="#ppt_x"/>
                                          </p:val>
                                        </p:tav>
                                      </p:tavLst>
                                    </p:anim>
                                    <p:anim calcmode="lin" valueType="num">
                                      <p:cBhvr additive="base">
                                        <p:cTn id="13" dur="1000" fill="hold"/>
                                        <p:tgtEl>
                                          <p:spTgt spid="6"/>
                                        </p:tgtEl>
                                        <p:attrNameLst>
                                          <p:attrName>ppt_y</p:attrName>
                                        </p:attrNameLst>
                                      </p:cBhvr>
                                      <p:tavLst>
                                        <p:tav tm="0">
                                          <p:val>
                                            <p:strVal val="#ppt_y"/>
                                          </p:val>
                                        </p:tav>
                                        <p:tav tm="100000">
                                          <p:val>
                                            <p:strVal val="#ppt_y"/>
                                          </p:val>
                                        </p:tav>
                                      </p:tavLst>
                                    </p:anim>
                                  </p:childTnLst>
                                </p:cTn>
                              </p:par>
                            </p:childTnLst>
                          </p:cTn>
                        </p:par>
                        <p:par>
                          <p:cTn id="14" fill="hold">
                            <p:stCondLst>
                              <p:cond delay="2500"/>
                            </p:stCondLst>
                            <p:childTnLst>
                              <p:par>
                                <p:cTn id="15" presetID="2" presetClass="entr" presetSubtype="4"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1000" fill="hold"/>
                                        <p:tgtEl>
                                          <p:spTgt spid="3"/>
                                        </p:tgtEl>
                                        <p:attrNameLst>
                                          <p:attrName>ppt_x</p:attrName>
                                        </p:attrNameLst>
                                      </p:cBhvr>
                                      <p:tavLst>
                                        <p:tav tm="0">
                                          <p:val>
                                            <p:strVal val="#ppt_x"/>
                                          </p:val>
                                        </p:tav>
                                        <p:tav tm="100000">
                                          <p:val>
                                            <p:strVal val="#ppt_x"/>
                                          </p:val>
                                        </p:tav>
                                      </p:tavLst>
                                    </p:anim>
                                    <p:anim calcmode="lin" valueType="num">
                                      <p:cBhvr additive="base">
                                        <p:cTn id="18" dur="10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3500"/>
                            </p:stCondLst>
                            <p:childTnLst>
                              <p:par>
                                <p:cTn id="20" presetID="2" presetClass="entr" presetSubtype="1" fill="hold"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1000" fill="hold"/>
                                        <p:tgtEl>
                                          <p:spTgt spid="2"/>
                                        </p:tgtEl>
                                        <p:attrNameLst>
                                          <p:attrName>ppt_x</p:attrName>
                                        </p:attrNameLst>
                                      </p:cBhvr>
                                      <p:tavLst>
                                        <p:tav tm="0">
                                          <p:val>
                                            <p:strVal val="#ppt_x"/>
                                          </p:val>
                                        </p:tav>
                                        <p:tav tm="100000">
                                          <p:val>
                                            <p:strVal val="#ppt_x"/>
                                          </p:val>
                                        </p:tav>
                                      </p:tavLst>
                                    </p:anim>
                                    <p:anim calcmode="lin" valueType="num">
                                      <p:cBhvr additive="base">
                                        <p:cTn id="23" dur="1000" fill="hold"/>
                                        <p:tgtEl>
                                          <p:spTgt spid="2"/>
                                        </p:tgtEl>
                                        <p:attrNameLst>
                                          <p:attrName>ppt_y</p:attrName>
                                        </p:attrNameLst>
                                      </p:cBhvr>
                                      <p:tavLst>
                                        <p:tav tm="0">
                                          <p:val>
                                            <p:strVal val="0-#ppt_h/2"/>
                                          </p:val>
                                        </p:tav>
                                        <p:tav tm="100000">
                                          <p:val>
                                            <p:strVal val="#ppt_y"/>
                                          </p:val>
                                        </p:tav>
                                      </p:tavLst>
                                    </p:anim>
                                  </p:childTnLst>
                                </p:cTn>
                              </p:par>
                            </p:childTnLst>
                          </p:cTn>
                        </p:par>
                        <p:par>
                          <p:cTn id="24" fill="hold">
                            <p:stCondLst>
                              <p:cond delay="4500"/>
                            </p:stCondLst>
                            <p:childTnLst>
                              <p:par>
                                <p:cTn id="25" presetID="2" presetClass="entr" presetSubtype="9"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1000" fill="hold"/>
                                        <p:tgtEl>
                                          <p:spTgt spid="4"/>
                                        </p:tgtEl>
                                        <p:attrNameLst>
                                          <p:attrName>ppt_x</p:attrName>
                                        </p:attrNameLst>
                                      </p:cBhvr>
                                      <p:tavLst>
                                        <p:tav tm="0">
                                          <p:val>
                                            <p:strVal val="0-#ppt_w/2"/>
                                          </p:val>
                                        </p:tav>
                                        <p:tav tm="100000">
                                          <p:val>
                                            <p:strVal val="#ppt_x"/>
                                          </p:val>
                                        </p:tav>
                                      </p:tavLst>
                                    </p:anim>
                                    <p:anim calcmode="lin" valueType="num">
                                      <p:cBhvr additive="base">
                                        <p:cTn id="28" dur="100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16">
    <p:bg>
      <p:bgPr>
        <a:solidFill>
          <a:srgbClr val="F5E9CF"/>
        </a:solidFill>
        <a:effectLst/>
      </p:bgPr>
    </p:bg>
    <p:spTree>
      <p:nvGrpSpPr>
        <p:cNvPr id="1" name=""/>
        <p:cNvGrpSpPr/>
        <p:nvPr/>
      </p:nvGrpSpPr>
      <p:grpSpPr>
        <a:xfrm>
          <a:off x="0" y="0"/>
          <a:ext cx="0" cy="0"/>
          <a:chOff x="0" y="0"/>
          <a:chExt cx="0" cy="0"/>
        </a:xfrm>
      </p:grpSpPr>
      <p:pic>
        <p:nvPicPr>
          <p:cNvPr id="9" name="Image 7"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123275" y="6601681"/>
            <a:ext cx="1639072" cy="973913"/>
          </a:xfrm>
          <a:prstGeom prst="rect">
            <a:avLst/>
          </a:prstGeom>
        </p:spPr>
      </p:pic>
      <p:pic>
        <p:nvPicPr>
          <p:cNvPr id="10" name="Image 8"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6532497" y="6601681"/>
            <a:ext cx="1639072" cy="973913"/>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8439255" y="5153415"/>
            <a:ext cx="1448263" cy="1448265"/>
          </a:xfrm>
          <a:prstGeom prst="rect">
            <a:avLst/>
          </a:prstGeom>
        </p:spPr>
      </p:pic>
      <p:pic>
        <p:nvPicPr>
          <p:cNvPr id="5" name="Image 3"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8401405" y="5161376"/>
            <a:ext cx="1448263" cy="1448265"/>
          </a:xfrm>
          <a:prstGeom prst="rect">
            <a:avLst/>
          </a:prstGeom>
        </p:spPr>
      </p:pic>
      <p:pic>
        <p:nvPicPr>
          <p:cNvPr id="8" name="Image 6" descr="preencoded.png"/>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132451" y="4362655"/>
            <a:ext cx="1639072" cy="973913"/>
          </a:xfrm>
          <a:prstGeom prst="rect">
            <a:avLst/>
          </a:prstGeom>
        </p:spPr>
      </p:pic>
      <p:pic>
        <p:nvPicPr>
          <p:cNvPr id="6" name="Image 4" descr="preencoded.png"/>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8429697" y="5153416"/>
            <a:ext cx="1448263" cy="1448265"/>
          </a:xfrm>
          <a:prstGeom prst="rect">
            <a:avLst/>
          </a:prstGeom>
        </p:spPr>
      </p:pic>
      <p:pic>
        <p:nvPicPr>
          <p:cNvPr id="7" name="Image 5" descr="preencoded.png"/>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6517018" y="4362655"/>
            <a:ext cx="1639072" cy="973913"/>
          </a:xfrm>
          <a:prstGeom prst="rect">
            <a:avLst/>
          </a:prstGeom>
        </p:spPr>
      </p:pic>
      <p:pic>
        <p:nvPicPr>
          <p:cNvPr id="3" name="Image 1" descr="preencoded.png"/>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8420139" y="5157396"/>
            <a:ext cx="1448263" cy="1448265"/>
          </a:xfrm>
          <a:prstGeom prst="rect">
            <a:avLst/>
          </a:prstGeom>
        </p:spPr>
      </p:pic>
      <p:pic>
        <p:nvPicPr>
          <p:cNvPr id="2" name="Image 0" descr="preencoded.png"/>
          <p:cNvPicPr>
            <a:picLocks noChangeAspect="1"/>
          </p:cNvPicPr>
          <p:nvPr/>
        </p:nvPicPr>
        <p:blipFill>
          <a:blip r:embed="rId19">
            <a:extLst>
              <a:ext uri="{96DAC541-7B7A-43D3-8B79-37D633B846F1}">
                <asvg:svgBlip xmlns:asvg="http://schemas.microsoft.com/office/drawing/2016/SVG/main" r:embed="rId20"/>
              </a:ext>
            </a:extLst>
          </a:blip>
          <a:srcRect/>
          <a:stretch/>
        </p:blipFill>
        <p:spPr>
          <a:xfrm>
            <a:off x="8162011" y="4899273"/>
            <a:ext cx="1964515" cy="1964513"/>
          </a:xfrm>
          <a:prstGeom prst="rect">
            <a:avLst/>
          </a:prstGeom>
        </p:spPr>
      </p:pic>
      <p:sp>
        <p:nvSpPr>
          <p:cNvPr id="11" name="Text 0"/>
          <p:cNvSpPr/>
          <p:nvPr/>
        </p:nvSpPr>
        <p:spPr>
          <a:xfrm>
            <a:off x="17059275" y="9436708"/>
            <a:ext cx="238125"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16</a:t>
            </a:r>
            <a:endParaRPr lang="en-US" sz="1950" dirty="0"/>
          </a:p>
        </p:txBody>
      </p:sp>
      <p:sp>
        <p:nvSpPr>
          <p:cNvPr id="12" name="Text 1"/>
          <p:cNvSpPr/>
          <p:nvPr/>
        </p:nvSpPr>
        <p:spPr>
          <a:xfrm>
            <a:off x="1724025" y="1605000"/>
            <a:ext cx="3257550" cy="571500"/>
          </a:xfrm>
          <a:prstGeom prst="rect">
            <a:avLst/>
          </a:prstGeom>
          <a:noFill/>
          <a:ln/>
        </p:spPr>
        <p:txBody>
          <a:bodyPr wrap="square" lIns="0" tIns="0" rIns="0" bIns="0" rtlCol="0" anchor="ctr"/>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механики</a:t>
            </a:r>
            <a:endParaRPr lang="en-US" sz="4500" dirty="0"/>
          </a:p>
        </p:txBody>
      </p:sp>
      <p:sp>
        <p:nvSpPr>
          <p:cNvPr id="13" name="Text 2"/>
          <p:cNvSpPr/>
          <p:nvPr/>
        </p:nvSpPr>
        <p:spPr>
          <a:xfrm>
            <a:off x="1657350" y="3638383"/>
            <a:ext cx="3076575" cy="381000"/>
          </a:xfrm>
          <a:prstGeom prst="rect">
            <a:avLst/>
          </a:prstGeom>
          <a:noFill/>
          <a:ln/>
        </p:spPr>
        <p:txBody>
          <a:bodyPr wrap="square" lIns="0" tIns="0" rIns="0" bIns="0" rtlCol="0" anchor="ctr"/>
          <a:lstStyle/>
          <a:p>
            <a:pPr marL="0" indent="0" algn="l">
              <a:lnSpc>
                <a:spcPts val="3525"/>
              </a:lnSpc>
              <a:buNone/>
            </a:pPr>
            <a:r>
              <a:rPr lang="en-US" sz="3000" dirty="0">
                <a:solidFill>
                  <a:srgbClr val="311302"/>
                </a:solidFill>
                <a:latin typeface="TucsonTwo Regular" pitchFamily="34" charset="0"/>
                <a:ea typeface="TucsonTwo Regular" pitchFamily="34" charset="-122"/>
                <a:cs typeface="TucsonTwo Regular" pitchFamily="34" charset="-120"/>
              </a:rPr>
              <a:t>Головоломки</a:t>
            </a:r>
            <a:endParaRPr lang="en-US" sz="3000" dirty="0"/>
          </a:p>
        </p:txBody>
      </p:sp>
      <p:sp>
        <p:nvSpPr>
          <p:cNvPr id="14" name="Text 3"/>
          <p:cNvSpPr/>
          <p:nvPr/>
        </p:nvSpPr>
        <p:spPr>
          <a:xfrm>
            <a:off x="2781300" y="7686675"/>
            <a:ext cx="1952625" cy="381000"/>
          </a:xfrm>
          <a:prstGeom prst="rect">
            <a:avLst/>
          </a:prstGeom>
          <a:noFill/>
          <a:ln/>
        </p:spPr>
        <p:txBody>
          <a:bodyPr wrap="square" lIns="0" tIns="0" rIns="0" bIns="0" rtlCol="0" anchor="ctr"/>
          <a:lstStyle/>
          <a:p>
            <a:pPr marL="0" indent="0" algn="l">
              <a:lnSpc>
                <a:spcPts val="3525"/>
              </a:lnSpc>
              <a:buNone/>
            </a:pPr>
            <a:r>
              <a:rPr lang="en-US" sz="3000" dirty="0">
                <a:solidFill>
                  <a:srgbClr val="311302"/>
                </a:solidFill>
                <a:latin typeface="TucsonTwo Regular" pitchFamily="34" charset="0"/>
                <a:ea typeface="TucsonTwo Regular" pitchFamily="34" charset="-122"/>
                <a:cs typeface="TucsonTwo Regular" pitchFamily="34" charset="-120"/>
              </a:rPr>
              <a:t>Диалоги</a:t>
            </a:r>
            <a:endParaRPr lang="en-US" sz="3000" dirty="0"/>
          </a:p>
        </p:txBody>
      </p:sp>
      <p:sp>
        <p:nvSpPr>
          <p:cNvPr id="15" name="Text 4"/>
          <p:cNvSpPr/>
          <p:nvPr/>
        </p:nvSpPr>
        <p:spPr>
          <a:xfrm>
            <a:off x="13525500" y="7686675"/>
            <a:ext cx="4171950" cy="381000"/>
          </a:xfrm>
          <a:prstGeom prst="rect">
            <a:avLst/>
          </a:prstGeom>
          <a:noFill/>
          <a:ln/>
        </p:spPr>
        <p:txBody>
          <a:bodyPr wrap="square" lIns="0" tIns="0" rIns="0" bIns="0" rtlCol="0" anchor="ctr"/>
          <a:lstStyle/>
          <a:p>
            <a:pPr marL="0" indent="0" algn="l">
              <a:lnSpc>
                <a:spcPts val="3525"/>
              </a:lnSpc>
              <a:buNone/>
            </a:pPr>
            <a:r>
              <a:rPr lang="en-US" sz="3000" dirty="0">
                <a:solidFill>
                  <a:srgbClr val="311302"/>
                </a:solidFill>
                <a:latin typeface="TucsonTwo Regular" pitchFamily="34" charset="0"/>
                <a:ea typeface="TucsonTwo Regular" pitchFamily="34" charset="-122"/>
                <a:cs typeface="TucsonTwo Regular" pitchFamily="34" charset="-120"/>
              </a:rPr>
              <a:t>Интерактивность</a:t>
            </a:r>
            <a:endParaRPr lang="en-US" sz="3000" dirty="0"/>
          </a:p>
        </p:txBody>
      </p:sp>
      <p:sp>
        <p:nvSpPr>
          <p:cNvPr id="16" name="Text 5"/>
          <p:cNvSpPr/>
          <p:nvPr/>
        </p:nvSpPr>
        <p:spPr>
          <a:xfrm>
            <a:off x="13525500" y="3638383"/>
            <a:ext cx="2952750" cy="381000"/>
          </a:xfrm>
          <a:prstGeom prst="rect">
            <a:avLst/>
          </a:prstGeom>
          <a:noFill/>
          <a:ln/>
        </p:spPr>
        <p:txBody>
          <a:bodyPr wrap="square" lIns="0" tIns="0" rIns="0" bIns="0" rtlCol="0" anchor="ctr"/>
          <a:lstStyle/>
          <a:p>
            <a:pPr marL="0" indent="0" algn="l">
              <a:lnSpc>
                <a:spcPts val="3525"/>
              </a:lnSpc>
              <a:buNone/>
            </a:pPr>
            <a:r>
              <a:rPr lang="en-US" sz="3000" dirty="0">
                <a:solidFill>
                  <a:srgbClr val="311302"/>
                </a:solidFill>
                <a:latin typeface="TucsonTwo Regular" pitchFamily="34" charset="0"/>
                <a:ea typeface="TucsonTwo Regular" pitchFamily="34" charset="-122"/>
                <a:cs typeface="TucsonTwo Regular" pitchFamily="34" charset="-120"/>
              </a:rPr>
              <a:t>Эксплорация</a:t>
            </a:r>
            <a:endParaRPr lang="en-US" sz="3000" dirty="0"/>
          </a:p>
        </p:txBody>
      </p:sp>
    </p:spTree>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500"/>
                                  </p:stCondLst>
                                  <p:childTnLst>
                                    <p:animMotion origin="layout" path="M 0 7.40741E-7 L -0.18307 -0.1909 " pathEditMode="relative" rAng="0" ptsTypes="AA">
                                      <p:cBhvr>
                                        <p:cTn id="6" dur="2000" fill="hold"/>
                                        <p:tgtEl>
                                          <p:spTgt spid="3"/>
                                        </p:tgtEl>
                                        <p:attrNameLst>
                                          <p:attrName>ppt_x</p:attrName>
                                          <p:attrName>ppt_y</p:attrName>
                                        </p:attrNameLst>
                                      </p:cBhvr>
                                      <p:rCtr x="-9158" y="-9552"/>
                                    </p:animMotion>
                                  </p:childTnLst>
                                </p:cTn>
                              </p:par>
                              <p:par>
                                <p:cTn id="7" presetID="22" presetClass="entr" presetSubtype="4" fill="hold" nodeType="withEffect">
                                  <p:stCondLst>
                                    <p:cond delay="1200"/>
                                  </p:stCondLst>
                                  <p:childTnLst>
                                    <p:set>
                                      <p:cBhvr>
                                        <p:cTn id="8" dur="1" fill="hold">
                                          <p:stCondLst>
                                            <p:cond delay="0"/>
                                          </p:stCondLst>
                                        </p:cTn>
                                        <p:tgtEl>
                                          <p:spTgt spid="7"/>
                                        </p:tgtEl>
                                        <p:attrNameLst>
                                          <p:attrName>style.visibility</p:attrName>
                                        </p:attrNameLst>
                                      </p:cBhvr>
                                      <p:to>
                                        <p:strVal val="visible"/>
                                      </p:to>
                                    </p:set>
                                    <p:animEffect transition="in" filter="wipe(down)">
                                      <p:cBhvr>
                                        <p:cTn id="9" dur="1000"/>
                                        <p:tgtEl>
                                          <p:spTgt spid="7"/>
                                        </p:tgtEl>
                                      </p:cBhvr>
                                    </p:animEffect>
                                  </p:childTnLst>
                                </p:cTn>
                              </p:par>
                              <p:par>
                                <p:cTn id="10" presetID="0" presetClass="path" presetSubtype="0" accel="50000" decel="50000" fill="hold" nodeType="withEffect">
                                  <p:stCondLst>
                                    <p:cond delay="500"/>
                                  </p:stCondLst>
                                  <p:childTnLst>
                                    <p:animMotion origin="layout" path="M 1.66667E-6 2.09877E-6 L 0.18837 0.19089 " pathEditMode="relative" rAng="0" ptsTypes="AA">
                                      <p:cBhvr>
                                        <p:cTn id="11" dur="2000" fill="hold"/>
                                        <p:tgtEl>
                                          <p:spTgt spid="5"/>
                                        </p:tgtEl>
                                        <p:attrNameLst>
                                          <p:attrName>ppt_x</p:attrName>
                                          <p:attrName>ppt_y</p:attrName>
                                        </p:attrNameLst>
                                      </p:cBhvr>
                                      <p:rCtr x="9418" y="9537"/>
                                    </p:animMotion>
                                  </p:childTnLst>
                                </p:cTn>
                              </p:par>
                              <p:par>
                                <p:cTn id="12" presetID="22" presetClass="entr" presetSubtype="8" fill="hold" nodeType="withEffect">
                                  <p:stCondLst>
                                    <p:cond delay="1200"/>
                                  </p:stCondLst>
                                  <p:childTnLst>
                                    <p:set>
                                      <p:cBhvr>
                                        <p:cTn id="13" dur="1" fill="hold">
                                          <p:stCondLst>
                                            <p:cond delay="0"/>
                                          </p:stCondLst>
                                        </p:cTn>
                                        <p:tgtEl>
                                          <p:spTgt spid="9"/>
                                        </p:tgtEl>
                                        <p:attrNameLst>
                                          <p:attrName>style.visibility</p:attrName>
                                        </p:attrNameLst>
                                      </p:cBhvr>
                                      <p:to>
                                        <p:strVal val="visible"/>
                                      </p:to>
                                    </p:set>
                                    <p:animEffect transition="in" filter="wipe(left)">
                                      <p:cBhvr>
                                        <p:cTn id="14" dur="1000"/>
                                        <p:tgtEl>
                                          <p:spTgt spid="9"/>
                                        </p:tgtEl>
                                      </p:cBhvr>
                                    </p:animEffect>
                                  </p:childTnLst>
                                </p:cTn>
                              </p:par>
                            </p:childTnLst>
                          </p:cTn>
                        </p:par>
                        <p:par>
                          <p:cTn id="15" fill="hold">
                            <p:stCondLst>
                              <p:cond delay="2500"/>
                            </p:stCondLst>
                            <p:childTnLst>
                              <p:par>
                                <p:cTn id="16" presetID="0" presetClass="path" presetSubtype="0" accel="50000" decel="50000" fill="hold" nodeType="afterEffect">
                                  <p:stCondLst>
                                    <p:cond delay="0"/>
                                  </p:stCondLst>
                                  <p:childTnLst>
                                    <p:animMotion origin="layout" path="M -0.00052 0.00046 L 0.18681 -0.19044 " pathEditMode="relative" rAng="0" ptsTypes="AA">
                                      <p:cBhvr>
                                        <p:cTn id="17" dur="2000" fill="hold"/>
                                        <p:tgtEl>
                                          <p:spTgt spid="6"/>
                                        </p:tgtEl>
                                        <p:attrNameLst>
                                          <p:attrName>ppt_x</p:attrName>
                                          <p:attrName>ppt_y</p:attrName>
                                        </p:attrNameLst>
                                      </p:cBhvr>
                                      <p:rCtr x="9366" y="-9552"/>
                                    </p:animMotion>
                                  </p:childTnLst>
                                </p:cTn>
                              </p:par>
                              <p:par>
                                <p:cTn id="18" presetID="22" presetClass="entr" presetSubtype="8" fill="hold" nodeType="withEffect">
                                  <p:stCondLst>
                                    <p:cond delay="60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1000"/>
                                        <p:tgtEl>
                                          <p:spTgt spid="8"/>
                                        </p:tgtEl>
                                      </p:cBhvr>
                                    </p:animEffect>
                                  </p:childTnLst>
                                </p:cTn>
                              </p:par>
                              <p:par>
                                <p:cTn id="21" presetID="0" presetClass="path" presetSubtype="0" accel="50000" decel="50000" fill="hold" nodeType="withEffect">
                                  <p:stCondLst>
                                    <p:cond delay="0"/>
                                  </p:stCondLst>
                                  <p:childTnLst>
                                    <p:animMotion origin="layout" path="M -0.00052 3.7037E-6 L -0.19088 0.19089 " pathEditMode="relative" rAng="0" ptsTypes="AA">
                                      <p:cBhvr>
                                        <p:cTn id="22" dur="2000" fill="hold"/>
                                        <p:tgtEl>
                                          <p:spTgt spid="4"/>
                                        </p:tgtEl>
                                        <p:attrNameLst>
                                          <p:attrName>ppt_x</p:attrName>
                                          <p:attrName>ppt_y</p:attrName>
                                        </p:attrNameLst>
                                      </p:cBhvr>
                                      <p:rCtr x="-9523" y="9537"/>
                                    </p:animMotion>
                                  </p:childTnLst>
                                </p:cTn>
                              </p:par>
                              <p:par>
                                <p:cTn id="23" presetID="22" presetClass="entr" presetSubtype="2" fill="hold" nodeType="withEffect">
                                  <p:stCondLst>
                                    <p:cond delay="600"/>
                                  </p:stCondLst>
                                  <p:childTnLst>
                                    <p:set>
                                      <p:cBhvr>
                                        <p:cTn id="24" dur="1" fill="hold">
                                          <p:stCondLst>
                                            <p:cond delay="0"/>
                                          </p:stCondLst>
                                        </p:cTn>
                                        <p:tgtEl>
                                          <p:spTgt spid="10"/>
                                        </p:tgtEl>
                                        <p:attrNameLst>
                                          <p:attrName>style.visibility</p:attrName>
                                        </p:attrNameLst>
                                      </p:cBhvr>
                                      <p:to>
                                        <p:strVal val="visible"/>
                                      </p:to>
                                    </p:set>
                                    <p:animEffect transition="in" filter="wipe(right)">
                                      <p:cBhvr>
                                        <p:cTn id="25"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17">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0907202" y="1824707"/>
            <a:ext cx="6425305" cy="132085"/>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736213" y="2749748"/>
            <a:ext cx="85725" cy="4876800"/>
          </a:xfrm>
          <a:prstGeom prst="rect">
            <a:avLst/>
          </a:prstGeom>
        </p:spPr>
      </p:pic>
      <p:sp>
        <p:nvSpPr>
          <p:cNvPr id="4" name="Text 0"/>
          <p:cNvSpPr/>
          <p:nvPr/>
        </p:nvSpPr>
        <p:spPr>
          <a:xfrm>
            <a:off x="17059275" y="9436708"/>
            <a:ext cx="228600"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17</a:t>
            </a:r>
            <a:endParaRPr lang="en-US" sz="1950" dirty="0"/>
          </a:p>
        </p:txBody>
      </p:sp>
      <p:sp>
        <p:nvSpPr>
          <p:cNvPr id="5" name="Text 1"/>
          <p:cNvSpPr/>
          <p:nvPr/>
        </p:nvSpPr>
        <p:spPr>
          <a:xfrm>
            <a:off x="1724025" y="1605000"/>
            <a:ext cx="8220075" cy="571500"/>
          </a:xfrm>
          <a:prstGeom prst="rect">
            <a:avLst/>
          </a:prstGeom>
          <a:noFill/>
          <a:ln/>
        </p:spPr>
        <p:txBody>
          <a:bodyPr wrap="square" lIns="0" tIns="0" rIns="0" bIns="0" rtlCol="0" anchor="ctr"/>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Системные требования</a:t>
            </a:r>
            <a:endParaRPr lang="en-US" sz="4500" dirty="0"/>
          </a:p>
        </p:txBody>
      </p:sp>
      <p:sp>
        <p:nvSpPr>
          <p:cNvPr id="6" name="Text 2"/>
          <p:cNvSpPr/>
          <p:nvPr/>
        </p:nvSpPr>
        <p:spPr>
          <a:xfrm>
            <a:off x="2333625" y="2749748"/>
            <a:ext cx="10570102" cy="4876800"/>
          </a:xfrm>
          <a:prstGeom prst="rect">
            <a:avLst/>
          </a:prstGeom>
          <a:noFill/>
          <a:ln/>
        </p:spPr>
        <p:txBody>
          <a:bodyPr wrap="square" lIns="0" tIns="0" rIns="0" bIns="0" rtlCol="0" anchor="t"/>
          <a:lstStyle/>
          <a:p>
            <a:pPr marL="0" indent="0">
              <a:lnSpc>
                <a:spcPts val="2925"/>
              </a:lnSpc>
              <a:buNone/>
            </a:pPr>
            <a:r>
              <a:rPr lang="en-US" sz="2550" dirty="0">
                <a:solidFill>
                  <a:srgbClr val="311302"/>
                </a:solidFill>
                <a:latin typeface="Gilroy ExtraBold" pitchFamily="34" charset="0"/>
                <a:ea typeface="Gilroy ExtraBold" pitchFamily="34" charset="-122"/>
                <a:cs typeface="Gilroy ExtraBold" pitchFamily="34" charset="-120"/>
              </a:rPr>
              <a:t>Требования к аппаратному обеспечению
</a:t>
            </a:r>
            <a:r>
              <a:rPr lang="en-US" sz="2550" dirty="0">
                <a:solidFill>
                  <a:srgbClr val="311302"/>
                </a:solidFill>
                <a:latin typeface="Gilroy Light" pitchFamily="34" charset="0"/>
                <a:ea typeface="Gilroy Light" pitchFamily="34" charset="-122"/>
                <a:cs typeface="Gilroy Light" pitchFamily="34" charset="-120"/>
              </a:rPr>
              <a:t>Минимальные требования:
Оперативная память: 2 гб
Требуемое свободное место: 140 мб
Рекомендуемые требования:
Оперативная память: 3 гб
Требуемое свободное место: 140 мб
</a:t>
            </a:r>
            <a:r>
              <a:rPr lang="en-US" sz="2550" dirty="0">
                <a:solidFill>
                  <a:srgbClr val="311302"/>
                </a:solidFill>
                <a:latin typeface="Gilroy ExtraBold" pitchFamily="34" charset="0"/>
                <a:ea typeface="Gilroy ExtraBold" pitchFamily="34" charset="-122"/>
                <a:cs typeface="Gilroy ExtraBold" pitchFamily="34" charset="-120"/>
              </a:rPr>
              <a:t>Требования к программному обеспечению
</a:t>
            </a:r>
            <a:r>
              <a:rPr lang="en-US" sz="2550" dirty="0">
                <a:solidFill>
                  <a:srgbClr val="311302"/>
                </a:solidFill>
                <a:latin typeface="Gilroy Light" pitchFamily="34" charset="0"/>
                <a:ea typeface="Gilroy Light" pitchFamily="34" charset="-122"/>
                <a:cs typeface="Gilroy Light" pitchFamily="34" charset="-120"/>
              </a:rPr>
              <a:t>Минимальные требования:
Операционная система: Android версии 6.0 и выше</a:t>
            </a:r>
            <a:endParaRPr lang="en-US" sz="255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1+#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name="Slide 18">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7440848"/>
            <a:ext cx="2728347" cy="2846152"/>
          </a:xfrm>
          <a:prstGeom prst="rect">
            <a:avLst/>
          </a:prstGeom>
        </p:spPr>
      </p:pic>
      <p:sp>
        <p:nvSpPr>
          <p:cNvPr id="12" name="Text 0"/>
          <p:cNvSpPr/>
          <p:nvPr/>
        </p:nvSpPr>
        <p:spPr>
          <a:xfrm>
            <a:off x="17059275" y="9436708"/>
            <a:ext cx="238125"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18</a:t>
            </a:r>
            <a:endParaRPr lang="en-US" sz="1950" dirty="0"/>
          </a:p>
        </p:txBody>
      </p:sp>
      <p:sp>
        <p:nvSpPr>
          <p:cNvPr id="13" name="Text 1"/>
          <p:cNvSpPr/>
          <p:nvPr/>
        </p:nvSpPr>
        <p:spPr>
          <a:xfrm>
            <a:off x="1724025" y="1605000"/>
            <a:ext cx="4200525" cy="571500"/>
          </a:xfrm>
          <a:prstGeom prst="rect">
            <a:avLst/>
          </a:prstGeom>
          <a:noFill/>
          <a:ln/>
        </p:spPr>
        <p:txBody>
          <a:bodyPr wrap="square" lIns="0" tIns="0" rIns="0" bIns="0" rtlCol="0" anchor="ctr"/>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Заключение</a:t>
            </a:r>
            <a:endParaRPr lang="en-US" sz="4500" dirty="0"/>
          </a:p>
        </p:txBody>
      </p:sp>
      <p:sp>
        <p:nvSpPr>
          <p:cNvPr id="14" name="Text 2"/>
          <p:cNvSpPr/>
          <p:nvPr/>
        </p:nvSpPr>
        <p:spPr>
          <a:xfrm>
            <a:off x="1724025" y="2752725"/>
            <a:ext cx="7109510" cy="2667000"/>
          </a:xfrm>
          <a:prstGeom prst="rect">
            <a:avLst/>
          </a:prstGeom>
          <a:noFill/>
          <a:ln/>
        </p:spPr>
        <p:txBody>
          <a:bodyPr wrap="square" lIns="0" tIns="0" rIns="0" bIns="0" rtlCol="0" anchor="t"/>
          <a:lstStyle/>
          <a:p>
            <a:pPr marL="0" indent="0" algn="just">
              <a:lnSpc>
                <a:spcPts val="2625"/>
              </a:lnSpc>
              <a:buNone/>
            </a:pPr>
            <a:r>
              <a:rPr lang="en-US" sz="2250" dirty="0">
                <a:solidFill>
                  <a:srgbClr val="311302"/>
                </a:solidFill>
                <a:latin typeface="Gilroy Light" pitchFamily="34" charset="0"/>
                <a:ea typeface="Gilroy Light" pitchFamily="34" charset="-122"/>
                <a:cs typeface="Gilroy Light" pitchFamily="34" charset="-120"/>
              </a:rPr>
              <a:t>В ходе разработки было уделено особое внимание каждой детали - от визуального оформления до игровой механики. Цель была создать атмосферу, которая погрузила бы в захватывающий мир истории главного героя. Важно было не только предоставить возможность наслаждаться игрой, но и вызвать размышления о глубинных темах и эмоциях, с которыми сталкивается главный герой.</a:t>
            </a:r>
            <a:endParaRPr lang="en-US" sz="2250" dirty="0"/>
          </a:p>
        </p:txBody>
      </p:sp>
      <p:sp>
        <p:nvSpPr>
          <p:cNvPr id="15" name="Text 3"/>
          <p:cNvSpPr/>
          <p:nvPr/>
        </p:nvSpPr>
        <p:spPr>
          <a:xfrm>
            <a:off x="2895600" y="7903555"/>
            <a:ext cx="3629025" cy="1504950"/>
          </a:xfrm>
          <a:prstGeom prst="rect">
            <a:avLst/>
          </a:prstGeom>
          <a:noFill/>
          <a:ln/>
        </p:spPr>
        <p:txBody>
          <a:bodyPr wrap="square" lIns="0" tIns="0" rIns="0" bIns="0" rtlCol="0" anchor="t"/>
          <a:lstStyle/>
          <a:p>
            <a:pPr marL="0" indent="0">
              <a:lnSpc>
                <a:spcPts val="2925"/>
              </a:lnSpc>
              <a:buNone/>
            </a:pPr>
            <a:r>
              <a:rPr lang="en-US" sz="2550" dirty="0">
                <a:solidFill>
                  <a:srgbClr val="311302"/>
                </a:solidFill>
                <a:latin typeface="Gilroy ExtraBold" pitchFamily="34" charset="0"/>
                <a:ea typeface="Gilroy ExtraBold" pitchFamily="34" charset="-122"/>
                <a:cs typeface="Gilroy ExtraBold" pitchFamily="34" charset="-120"/>
              </a:rPr>
              <a:t>GitHub разработчиков:
</a:t>
            </a:r>
            <a:r>
              <a:rPr lang="en-US" sz="2550" dirty="0">
                <a:solidFill>
                  <a:srgbClr val="311302"/>
                </a:solidFill>
                <a:latin typeface="Gilroy Light" pitchFamily="34" charset="0"/>
                <a:ea typeface="Gilroy Light" pitchFamily="34" charset="-122"/>
                <a:cs typeface="Gilroy Light" pitchFamily="34" charset="-120"/>
              </a:rPr>
              <a:t>lonelywh1te
maestrying
belkova-ea</a:t>
            </a:r>
            <a:endParaRPr lang="en-US" sz="2550" dirty="0"/>
          </a:p>
        </p:txBody>
      </p:sp>
      <p:grpSp>
        <p:nvGrpSpPr>
          <p:cNvPr id="20" name="Группа 19">
            <a:extLst>
              <a:ext uri="{FF2B5EF4-FFF2-40B4-BE49-F238E27FC236}">
                <a16:creationId xmlns:a16="http://schemas.microsoft.com/office/drawing/2014/main" id="{9456EE01-DD38-DB44-A616-C7D47C937D79}"/>
              </a:ext>
            </a:extLst>
          </p:cNvPr>
          <p:cNvGrpSpPr/>
          <p:nvPr/>
        </p:nvGrpSpPr>
        <p:grpSpPr>
          <a:xfrm>
            <a:off x="9818461" y="9413"/>
            <a:ext cx="6716667" cy="10277587"/>
            <a:chOff x="9818461" y="9413"/>
            <a:chExt cx="6716667" cy="10277587"/>
          </a:xfrm>
        </p:grpSpPr>
        <p:pic>
          <p:nvPicPr>
            <p:cNvPr id="5" name="Image 3" descr="preencoded.png"/>
            <p:cNvPicPr>
              <a:picLocks noChangeAspect="1"/>
            </p:cNvPicPr>
            <p:nvPr/>
          </p:nvPicPr>
          <p:blipFill>
            <a:blip r:embed="rId5"/>
            <a:srcRect/>
            <a:stretch/>
          </p:blipFill>
          <p:spPr>
            <a:xfrm>
              <a:off x="13199487" y="1130498"/>
              <a:ext cx="2714439" cy="7190873"/>
            </a:xfrm>
            <a:prstGeom prst="rect">
              <a:avLst/>
            </a:prstGeom>
          </p:spPr>
        </p:pic>
        <p:pic>
          <p:nvPicPr>
            <p:cNvPr id="3" name="Image 1" descr="preencoded.png"/>
            <p:cNvPicPr>
              <a:picLocks noChangeAspect="1"/>
            </p:cNvPicPr>
            <p:nvPr/>
          </p:nvPicPr>
          <p:blipFill>
            <a:blip r:embed="rId6"/>
            <a:srcRect/>
            <a:stretch/>
          </p:blipFill>
          <p:spPr>
            <a:xfrm>
              <a:off x="9818461" y="649653"/>
              <a:ext cx="4750915" cy="7930176"/>
            </a:xfrm>
            <a:prstGeom prst="rect">
              <a:avLst/>
            </a:prstGeom>
          </p:spPr>
        </p:pic>
        <p:pic>
          <p:nvPicPr>
            <p:cNvPr id="4" name="Image 2" descr="preencoded.png"/>
            <p:cNvPicPr>
              <a:picLocks noChangeAspect="1"/>
            </p:cNvPicPr>
            <p:nvPr/>
          </p:nvPicPr>
          <p:blipFill>
            <a:blip r:embed="rId7"/>
            <a:srcRect/>
            <a:stretch/>
          </p:blipFill>
          <p:spPr>
            <a:xfrm>
              <a:off x="10081087" y="2974665"/>
              <a:ext cx="3159744" cy="6712241"/>
            </a:xfrm>
            <a:prstGeom prst="rect">
              <a:avLst/>
            </a:prstGeom>
          </p:spPr>
        </p:pic>
        <p:pic>
          <p:nvPicPr>
            <p:cNvPr id="6" name="Image 4" descr="preencoded.png"/>
            <p:cNvPicPr>
              <a:picLocks noChangeAspect="1"/>
            </p:cNvPicPr>
            <p:nvPr/>
          </p:nvPicPr>
          <p:blipFill>
            <a:blip r:embed="rId8"/>
            <a:srcRect/>
            <a:stretch/>
          </p:blipFill>
          <p:spPr>
            <a:xfrm>
              <a:off x="11184643" y="9413"/>
              <a:ext cx="4037735" cy="7868915"/>
            </a:xfrm>
            <a:prstGeom prst="rect">
              <a:avLst/>
            </a:prstGeom>
          </p:spPr>
        </p:pic>
        <p:pic>
          <p:nvPicPr>
            <p:cNvPr id="7" name="Image 5" descr="preencoded.png"/>
            <p:cNvPicPr>
              <a:picLocks noChangeAspect="1"/>
            </p:cNvPicPr>
            <p:nvPr/>
          </p:nvPicPr>
          <p:blipFill>
            <a:blip r:embed="rId9"/>
            <a:srcRect/>
            <a:stretch/>
          </p:blipFill>
          <p:spPr>
            <a:xfrm>
              <a:off x="13395278" y="3332783"/>
              <a:ext cx="3139850" cy="5843588"/>
            </a:xfrm>
            <a:prstGeom prst="rect">
              <a:avLst/>
            </a:prstGeom>
          </p:spPr>
        </p:pic>
        <p:pic>
          <p:nvPicPr>
            <p:cNvPr id="10" name="Image 8" descr="preencoded.png"/>
            <p:cNvPicPr>
              <a:picLocks noChangeAspect="1"/>
            </p:cNvPicPr>
            <p:nvPr/>
          </p:nvPicPr>
          <p:blipFill>
            <a:blip r:embed="rId10"/>
            <a:srcRect/>
            <a:stretch/>
          </p:blipFill>
          <p:spPr>
            <a:xfrm>
              <a:off x="11509816" y="1854975"/>
              <a:ext cx="3476206" cy="8432025"/>
            </a:xfrm>
            <a:prstGeom prst="rect">
              <a:avLst/>
            </a:prstGeom>
          </p:spPr>
        </p:pic>
        <p:pic>
          <p:nvPicPr>
            <p:cNvPr id="11" name="Image 9" descr="preencoded.png"/>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10255986" y="4676775"/>
              <a:ext cx="5888617" cy="5610225"/>
            </a:xfrm>
            <a:prstGeom prst="rect">
              <a:avLst/>
            </a:prstGeom>
          </p:spPr>
        </p:pic>
        <p:sp>
          <p:nvSpPr>
            <p:cNvPr id="16" name="Text 4"/>
            <p:cNvSpPr/>
            <p:nvPr/>
          </p:nvSpPr>
          <p:spPr>
            <a:xfrm>
              <a:off x="10239375" y="6169913"/>
              <a:ext cx="5848350" cy="3124200"/>
            </a:xfrm>
            <a:prstGeom prst="rect">
              <a:avLst/>
            </a:prstGeom>
            <a:noFill/>
            <a:ln/>
          </p:spPr>
          <p:txBody>
            <a:bodyPr wrap="square" lIns="0" tIns="0" rIns="0" bIns="0" rtlCol="0" anchor="t"/>
            <a:lstStyle/>
            <a:p>
              <a:pPr marL="0" indent="0" algn="ctr">
                <a:lnSpc>
                  <a:spcPts val="16600"/>
                </a:lnSpc>
                <a:buNone/>
              </a:pPr>
              <a:r>
                <a:rPr lang="en-US" sz="20250" dirty="0">
                  <a:solidFill>
                    <a:srgbClr val="311302"/>
                  </a:solidFill>
                  <a:latin typeface="reich Regular" pitchFamily="34" charset="0"/>
                  <a:ea typeface="reich Regular" pitchFamily="34" charset="-122"/>
                  <a:cs typeface="reich Regular" pitchFamily="34" charset="-120"/>
                </a:rPr>
                <a:t>ASHEN
DAWN</a:t>
              </a:r>
              <a:endParaRPr lang="en-US" sz="20250" dirty="0"/>
            </a:p>
          </p:txBody>
        </p:sp>
      </p:grpSp>
    </p:spTree>
  </p:cSld>
  <p:clrMapOvr>
    <a:masterClrMapping/>
  </p:clrMapOvr>
  <mc:AlternateContent xmlns:mc="http://schemas.openxmlformats.org/markup-compatibility/2006">
    <mc:Choice xmlns:p14="http://schemas.microsoft.com/office/powerpoint/2010/main" Requires="p14">
      <p:transition spd="slow" p14:dur="2000">
        <p14:ferris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0" y="1821849"/>
            <a:ext cx="3257359" cy="132087"/>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2987258" y="1846169"/>
            <a:ext cx="5300742" cy="132087"/>
          </a:xfrm>
          <a:prstGeom prst="rect">
            <a:avLst/>
          </a:prstGeom>
        </p:spPr>
      </p:pic>
      <p:sp>
        <p:nvSpPr>
          <p:cNvPr id="4" name="Text 0"/>
          <p:cNvSpPr/>
          <p:nvPr/>
        </p:nvSpPr>
        <p:spPr>
          <a:xfrm>
            <a:off x="1724025" y="2836387"/>
            <a:ext cx="4057650" cy="571500"/>
          </a:xfrm>
          <a:prstGeom prst="rect">
            <a:avLst/>
          </a:prstGeom>
          <a:noFill/>
          <a:ln/>
        </p:spPr>
        <p:txBody>
          <a:bodyPr wrap="square" lIns="0" tIns="0" rIns="0" bIns="0" rtlCol="0" anchor="ctr"/>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вступление</a:t>
            </a:r>
            <a:endParaRPr lang="en-US" sz="4500" dirty="0"/>
          </a:p>
        </p:txBody>
      </p:sp>
      <p:sp>
        <p:nvSpPr>
          <p:cNvPr id="5" name="Text 1"/>
          <p:cNvSpPr/>
          <p:nvPr/>
        </p:nvSpPr>
        <p:spPr>
          <a:xfrm>
            <a:off x="17078325" y="9436700"/>
            <a:ext cx="304800"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02</a:t>
            </a:r>
            <a:endParaRPr lang="en-US" sz="1950" dirty="0"/>
          </a:p>
        </p:txBody>
      </p:sp>
      <p:sp>
        <p:nvSpPr>
          <p:cNvPr id="6" name="Text 2"/>
          <p:cNvSpPr/>
          <p:nvPr/>
        </p:nvSpPr>
        <p:spPr>
          <a:xfrm>
            <a:off x="1724025" y="4456599"/>
            <a:ext cx="7334250" cy="285750"/>
          </a:xfrm>
          <a:prstGeom prst="rect">
            <a:avLst/>
          </a:prstGeom>
          <a:noFill/>
          <a:ln/>
        </p:spPr>
        <p:txBody>
          <a:bodyPr wrap="square" lIns="0" tIns="0" rIns="0" bIns="0" rtlCol="0" anchor="ctr"/>
          <a:lstStyle/>
          <a:p>
            <a:pPr marL="0" indent="0" algn="l">
              <a:lnSpc>
                <a:spcPts val="2625"/>
              </a:lnSpc>
              <a:buNone/>
            </a:pPr>
            <a:r>
              <a:rPr lang="en-US" sz="2250" dirty="0">
                <a:solidFill>
                  <a:srgbClr val="311302"/>
                </a:solidFill>
                <a:latin typeface="TucsonTwo Regular" pitchFamily="34" charset="0"/>
                <a:ea typeface="TucsonTwo Regular" pitchFamily="34" charset="-122"/>
                <a:cs typeface="TucsonTwo Regular" pitchFamily="34" charset="-120"/>
              </a:rPr>
              <a:t>Индустрия видеоигр в современном мире</a:t>
            </a:r>
            <a:endParaRPr lang="en-US" sz="2250" dirty="0"/>
          </a:p>
        </p:txBody>
      </p:sp>
      <p:sp>
        <p:nvSpPr>
          <p:cNvPr id="7" name="Text 3"/>
          <p:cNvSpPr/>
          <p:nvPr/>
        </p:nvSpPr>
        <p:spPr>
          <a:xfrm>
            <a:off x="1724025" y="5226917"/>
            <a:ext cx="6421324" cy="666750"/>
          </a:xfrm>
          <a:prstGeom prst="rect">
            <a:avLst/>
          </a:prstGeom>
          <a:noFill/>
          <a:ln/>
        </p:spPr>
        <p:txBody>
          <a:bodyPr wrap="square" lIns="0" tIns="0" rIns="0" bIns="0" rtlCol="0" anchor="t"/>
          <a:lstStyle/>
          <a:p>
            <a:pPr marL="0" indent="0" algn="just">
              <a:lnSpc>
                <a:spcPts val="2625"/>
              </a:lnSpc>
              <a:buNone/>
            </a:pPr>
            <a:r>
              <a:rPr lang="en-US" sz="2250" dirty="0" err="1">
                <a:solidFill>
                  <a:srgbClr val="311302"/>
                </a:solidFill>
                <a:latin typeface="Gilroy Light" pitchFamily="34" charset="0"/>
                <a:ea typeface="Gilroy Light" pitchFamily="34" charset="-122"/>
                <a:cs typeface="Gilroy Light" pitchFamily="34" charset="-120"/>
              </a:rPr>
              <a:t>Ви</a:t>
            </a:r>
            <a:r>
              <a:rPr lang="ru-RU" sz="2250" dirty="0">
                <a:solidFill>
                  <a:srgbClr val="311302"/>
                </a:solidFill>
                <a:latin typeface="Gilroy Light" pitchFamily="34" charset="0"/>
                <a:ea typeface="Gilroy Light" pitchFamily="34" charset="-122"/>
                <a:cs typeface="Gilroy Light" pitchFamily="34" charset="-120"/>
              </a:rPr>
              <a:t>д</a:t>
            </a:r>
            <a:r>
              <a:rPr lang="en-US" sz="2250" dirty="0" err="1">
                <a:solidFill>
                  <a:srgbClr val="311302"/>
                </a:solidFill>
                <a:latin typeface="Gilroy Light" pitchFamily="34" charset="0"/>
                <a:ea typeface="Gilroy Light" pitchFamily="34" charset="-122"/>
                <a:cs typeface="Gilroy Light" pitchFamily="34" charset="-120"/>
              </a:rPr>
              <a:t>еоигры</a:t>
            </a:r>
            <a:r>
              <a:rPr lang="en-US" sz="2250" dirty="0">
                <a:solidFill>
                  <a:srgbClr val="311302"/>
                </a:solidFill>
                <a:latin typeface="Gilroy Light" pitchFamily="34" charset="0"/>
                <a:ea typeface="Gilroy Light" pitchFamily="34" charset="-122"/>
                <a:cs typeface="Gilroy Light" pitchFamily="34" charset="-120"/>
              </a:rPr>
              <a:t> перестали быть простым способом “убить время”.</a:t>
            </a:r>
            <a:endParaRPr lang="en-US" sz="2250" dirty="0"/>
          </a:p>
        </p:txBody>
      </p:sp>
      <p:sp>
        <p:nvSpPr>
          <p:cNvPr id="8" name="Text 4"/>
          <p:cNvSpPr/>
          <p:nvPr/>
        </p:nvSpPr>
        <p:spPr>
          <a:xfrm>
            <a:off x="1724025" y="6111645"/>
            <a:ext cx="6421324" cy="1000125"/>
          </a:xfrm>
          <a:prstGeom prst="rect">
            <a:avLst/>
          </a:prstGeom>
          <a:noFill/>
          <a:ln/>
        </p:spPr>
        <p:txBody>
          <a:bodyPr wrap="square" lIns="0" tIns="0" rIns="0" bIns="0" rtlCol="0" anchor="t"/>
          <a:lstStyle/>
          <a:p>
            <a:pPr marL="0" indent="0" algn="just">
              <a:lnSpc>
                <a:spcPts val="2625"/>
              </a:lnSpc>
              <a:buNone/>
            </a:pPr>
            <a:r>
              <a:rPr lang="en-US" sz="2250" dirty="0">
                <a:solidFill>
                  <a:srgbClr val="311302"/>
                </a:solidFill>
                <a:latin typeface="Gilroy Light" pitchFamily="34" charset="0"/>
                <a:ea typeface="Gilroy Light" pitchFamily="34" charset="-122"/>
                <a:cs typeface="Gilroy Light" pitchFamily="34" charset="-120"/>
              </a:rPr>
              <a:t>Игры становятся самым капиталоемким интерактивным развлечением на любом электронном устройстве.</a:t>
            </a:r>
            <a:endParaRPr lang="en-US" sz="2250" dirty="0"/>
          </a:p>
        </p:txBody>
      </p:sp>
      <p:sp>
        <p:nvSpPr>
          <p:cNvPr id="9" name="Text 5"/>
          <p:cNvSpPr/>
          <p:nvPr/>
        </p:nvSpPr>
        <p:spPr>
          <a:xfrm>
            <a:off x="10934700" y="4456599"/>
            <a:ext cx="2971800" cy="285750"/>
          </a:xfrm>
          <a:prstGeom prst="rect">
            <a:avLst/>
          </a:prstGeom>
          <a:noFill/>
          <a:ln/>
        </p:spPr>
        <p:txBody>
          <a:bodyPr wrap="square" lIns="0" tIns="0" rIns="0" bIns="0" rtlCol="0" anchor="ctr"/>
          <a:lstStyle/>
          <a:p>
            <a:pPr marL="0" indent="0" algn="l">
              <a:lnSpc>
                <a:spcPts val="2625"/>
              </a:lnSpc>
              <a:buNone/>
            </a:pPr>
            <a:r>
              <a:rPr lang="en-US" sz="2250" dirty="0">
                <a:solidFill>
                  <a:srgbClr val="311302"/>
                </a:solidFill>
                <a:latin typeface="TucsonTwo Regular" pitchFamily="34" charset="0"/>
                <a:ea typeface="TucsonTwo Regular" pitchFamily="34" charset="-122"/>
                <a:cs typeface="TucsonTwo Regular" pitchFamily="34" charset="-120"/>
              </a:rPr>
              <a:t>Мобильные игры</a:t>
            </a:r>
            <a:endParaRPr lang="en-US" sz="2250" dirty="0"/>
          </a:p>
        </p:txBody>
      </p:sp>
      <p:sp>
        <p:nvSpPr>
          <p:cNvPr id="10" name="Text 6"/>
          <p:cNvSpPr/>
          <p:nvPr/>
        </p:nvSpPr>
        <p:spPr>
          <a:xfrm>
            <a:off x="10934700" y="5660784"/>
            <a:ext cx="6076201" cy="1666875"/>
          </a:xfrm>
          <a:prstGeom prst="rect">
            <a:avLst/>
          </a:prstGeom>
          <a:noFill/>
          <a:ln/>
        </p:spPr>
        <p:txBody>
          <a:bodyPr wrap="square" lIns="0" tIns="0" rIns="0" bIns="0" rtlCol="0" anchor="t"/>
          <a:lstStyle/>
          <a:p>
            <a:pPr marL="342900" indent="-342900" algn="just">
              <a:lnSpc>
                <a:spcPts val="2625"/>
              </a:lnSpc>
              <a:buSzPct val="70000"/>
              <a:buFont typeface="Arial" panose="020B0604020202020204" pitchFamily="34" charset="0"/>
              <a:buChar char="•"/>
            </a:pPr>
            <a:r>
              <a:rPr lang="en-US" sz="2250" dirty="0" err="1">
                <a:solidFill>
                  <a:srgbClr val="311302"/>
                </a:solidFill>
                <a:latin typeface="Gilroy Light" pitchFamily="34" charset="0"/>
                <a:ea typeface="Gilroy Light" pitchFamily="34" charset="-122"/>
                <a:cs typeface="Gilroy Light" pitchFamily="34" charset="-120"/>
              </a:rPr>
              <a:t>Доступность</a:t>
            </a:r>
            <a:r>
              <a:rPr lang="en-US" sz="2250" dirty="0">
                <a:solidFill>
                  <a:srgbClr val="311302"/>
                </a:solidFill>
                <a:latin typeface="Gilroy Light" pitchFamily="34" charset="0"/>
                <a:ea typeface="Gilroy Light" pitchFamily="34" charset="-122"/>
                <a:cs typeface="Gilroy Light" pitchFamily="34" charset="-120"/>
              </a:rPr>
              <a:t> и портативность;
Играйте в любом месте и в любое время;
Предназначены для использования на смартфонах и планшетах.</a:t>
            </a:r>
            <a:endParaRPr lang="en-US" sz="2250" dirty="0"/>
          </a:p>
        </p:txBody>
      </p:sp>
      <p:sp>
        <p:nvSpPr>
          <p:cNvPr id="12" name="TextBox 11">
            <a:extLst>
              <a:ext uri="{FF2B5EF4-FFF2-40B4-BE49-F238E27FC236}">
                <a16:creationId xmlns:a16="http://schemas.microsoft.com/office/drawing/2014/main" id="{9E0DA4EF-6153-3B44-B345-4043EE66F28F}"/>
              </a:ext>
            </a:extLst>
          </p:cNvPr>
          <p:cNvSpPr txBox="1"/>
          <p:nvPr/>
        </p:nvSpPr>
        <p:spPr>
          <a:xfrm>
            <a:off x="10842848" y="5223515"/>
            <a:ext cx="3206303" cy="438582"/>
          </a:xfrm>
          <a:prstGeom prst="rect">
            <a:avLst/>
          </a:prstGeom>
          <a:noFill/>
        </p:spPr>
        <p:txBody>
          <a:bodyPr wrap="square">
            <a:spAutoFit/>
          </a:bodyPr>
          <a:lstStyle/>
          <a:p>
            <a:r>
              <a:rPr lang="en-US" sz="2250" dirty="0" err="1">
                <a:solidFill>
                  <a:srgbClr val="311302"/>
                </a:solidFill>
                <a:latin typeface="Gilroy Light" pitchFamily="34" charset="0"/>
              </a:rPr>
              <a:t>Преимуществa</a:t>
            </a:r>
            <a:r>
              <a:rPr lang="en-US" sz="1800" dirty="0">
                <a:solidFill>
                  <a:srgbClr val="311302"/>
                </a:solidFill>
                <a:latin typeface="Gilroy Light" pitchFamily="34" charset="0"/>
                <a:ea typeface="Gilroy Light" pitchFamily="34" charset="-122"/>
                <a:cs typeface="Gilroy Light" pitchFamily="34" charset="-120"/>
              </a:rPr>
              <a:t>:</a:t>
            </a:r>
            <a:endParaRPr lang="ru-RU"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2"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1+#ppt_w/2"/>
                                          </p:val>
                                        </p:tav>
                                        <p:tav tm="100000">
                                          <p:val>
                                            <p:strVal val="#ppt_x"/>
                                          </p:val>
                                        </p:tav>
                                      </p:tavLst>
                                    </p:anim>
                                    <p:anim calcmode="lin" valueType="num">
                                      <p:cBhvr additive="base">
                                        <p:cTn id="18" dur="500" fill="hold"/>
                                        <p:tgtEl>
                                          <p:spTgt spid="12"/>
                                        </p:tgtEl>
                                        <p:attrNameLst>
                                          <p:attrName>ppt_y</p:attrName>
                                        </p:attrNameLst>
                                      </p:cBhvr>
                                      <p:tavLst>
                                        <p:tav tm="0">
                                          <p:val>
                                            <p:strVal val="#ppt_y"/>
                                          </p:val>
                                        </p:tav>
                                        <p:tav tm="100000">
                                          <p:val>
                                            <p:strVal val="#ppt_y"/>
                                          </p:val>
                                        </p:tav>
                                      </p:tavLst>
                                    </p:anim>
                                  </p:childTnLst>
                                </p:cTn>
                              </p:par>
                            </p:childTnLst>
                          </p:cTn>
                        </p:par>
                        <p:par>
                          <p:cTn id="19" fill="hold">
                            <p:stCondLst>
                              <p:cond delay="2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298764" y="4223552"/>
            <a:ext cx="6847868" cy="3005254"/>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611421" y="4221228"/>
            <a:ext cx="4656246" cy="752475"/>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1611463" y="5264216"/>
            <a:ext cx="4656204" cy="752475"/>
          </a:xfrm>
          <a:prstGeom prst="rect">
            <a:avLst/>
          </a:prstGeom>
        </p:spPr>
      </p:pic>
      <p:pic>
        <p:nvPicPr>
          <p:cNvPr id="5" name="Image 3"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0" y="1848195"/>
            <a:ext cx="1363145" cy="142247"/>
          </a:xfrm>
          <a:prstGeom prst="rect">
            <a:avLst/>
          </a:prstGeom>
        </p:spPr>
      </p:pic>
      <p:sp>
        <p:nvSpPr>
          <p:cNvPr id="6" name="Text 0"/>
          <p:cNvSpPr/>
          <p:nvPr/>
        </p:nvSpPr>
        <p:spPr>
          <a:xfrm>
            <a:off x="17068800" y="9436698"/>
            <a:ext cx="304800"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03</a:t>
            </a:r>
            <a:endParaRPr lang="en-US" sz="1950" dirty="0"/>
          </a:p>
        </p:txBody>
      </p:sp>
      <p:sp>
        <p:nvSpPr>
          <p:cNvPr id="7" name="Text 1"/>
          <p:cNvSpPr/>
          <p:nvPr/>
        </p:nvSpPr>
        <p:spPr>
          <a:xfrm>
            <a:off x="5867400" y="4485489"/>
            <a:ext cx="3387436" cy="657225"/>
          </a:xfrm>
          <a:prstGeom prst="rect">
            <a:avLst/>
          </a:prstGeom>
          <a:noFill/>
          <a:ln/>
        </p:spPr>
        <p:txBody>
          <a:bodyPr wrap="square" lIns="0" tIns="0" rIns="0" bIns="0" rtlCol="0" anchor="t"/>
          <a:lstStyle/>
          <a:p>
            <a:pPr marL="0" indent="0" algn="l">
              <a:lnSpc>
                <a:spcPts val="4800"/>
              </a:lnSpc>
              <a:buNone/>
            </a:pPr>
            <a:r>
              <a:rPr lang="en-US" sz="4200" dirty="0">
                <a:solidFill>
                  <a:srgbClr val="453A38"/>
                </a:solidFill>
                <a:latin typeface="Gilroy ExtraBold" pitchFamily="34" charset="0"/>
                <a:ea typeface="Gilroy ExtraBold" pitchFamily="34" charset="-122"/>
                <a:cs typeface="Gilroy ExtraBold" pitchFamily="34" charset="-120"/>
              </a:rPr>
              <a:t>54%</a:t>
            </a:r>
            <a:r>
              <a:rPr lang="en-US" sz="1950" dirty="0">
                <a:solidFill>
                  <a:srgbClr val="000000"/>
                </a:solidFill>
                <a:latin typeface="Gilroy Light" pitchFamily="34" charset="0"/>
                <a:ea typeface="Gilroy Light" pitchFamily="34" charset="-122"/>
                <a:cs typeface="Gilroy Light" pitchFamily="34" charset="-120"/>
              </a:rPr>
              <a:t> – Мобильные игры</a:t>
            </a:r>
            <a:endParaRPr lang="en-US" sz="4200" dirty="0"/>
          </a:p>
        </p:txBody>
      </p:sp>
      <p:sp>
        <p:nvSpPr>
          <p:cNvPr id="8" name="Text 2"/>
          <p:cNvSpPr/>
          <p:nvPr/>
        </p:nvSpPr>
        <p:spPr>
          <a:xfrm>
            <a:off x="5867400" y="5397566"/>
            <a:ext cx="2238375" cy="657225"/>
          </a:xfrm>
          <a:prstGeom prst="rect">
            <a:avLst/>
          </a:prstGeom>
          <a:noFill/>
          <a:ln/>
        </p:spPr>
        <p:txBody>
          <a:bodyPr wrap="square" lIns="0" tIns="0" rIns="0" bIns="0" rtlCol="0" anchor="t"/>
          <a:lstStyle/>
          <a:p>
            <a:pPr marL="0" indent="0" algn="l">
              <a:lnSpc>
                <a:spcPts val="4800"/>
              </a:lnSpc>
              <a:buNone/>
            </a:pPr>
            <a:r>
              <a:rPr lang="en-US" sz="4200" dirty="0">
                <a:solidFill>
                  <a:srgbClr val="BB6464"/>
                </a:solidFill>
                <a:latin typeface="Gilroy ExtraBold" pitchFamily="34" charset="0"/>
                <a:ea typeface="Gilroy ExtraBold" pitchFamily="34" charset="-122"/>
                <a:cs typeface="Gilroy ExtraBold" pitchFamily="34" charset="-120"/>
              </a:rPr>
              <a:t>33%</a:t>
            </a:r>
            <a:r>
              <a:rPr lang="en-US" sz="1950" dirty="0">
                <a:solidFill>
                  <a:srgbClr val="000000"/>
                </a:solidFill>
                <a:latin typeface="Gilroy Light" pitchFamily="34" charset="0"/>
                <a:ea typeface="Gilroy Light" pitchFamily="34" charset="-122"/>
                <a:cs typeface="Gilroy Light" pitchFamily="34" charset="-120"/>
              </a:rPr>
              <a:t> – ПК игры</a:t>
            </a:r>
            <a:endParaRPr lang="en-US" sz="4200" dirty="0"/>
          </a:p>
        </p:txBody>
      </p:sp>
      <p:sp>
        <p:nvSpPr>
          <p:cNvPr id="9" name="Text 3"/>
          <p:cNvSpPr/>
          <p:nvPr/>
        </p:nvSpPr>
        <p:spPr>
          <a:xfrm>
            <a:off x="5867400" y="6309643"/>
            <a:ext cx="3276600" cy="657225"/>
          </a:xfrm>
          <a:prstGeom prst="rect">
            <a:avLst/>
          </a:prstGeom>
          <a:noFill/>
          <a:ln/>
        </p:spPr>
        <p:txBody>
          <a:bodyPr wrap="square" lIns="0" tIns="0" rIns="0" bIns="0" rtlCol="0" anchor="t"/>
          <a:lstStyle/>
          <a:p>
            <a:pPr marL="0" indent="0" algn="l">
              <a:lnSpc>
                <a:spcPts val="4800"/>
              </a:lnSpc>
              <a:buNone/>
            </a:pPr>
            <a:r>
              <a:rPr lang="en-US" sz="4200" dirty="0">
                <a:solidFill>
                  <a:srgbClr val="EDAC5B"/>
                </a:solidFill>
                <a:latin typeface="Gilroy ExtraBold" pitchFamily="34" charset="0"/>
                <a:ea typeface="Gilroy ExtraBold" pitchFamily="34" charset="-122"/>
                <a:cs typeface="Gilroy ExtraBold" pitchFamily="34" charset="-120"/>
              </a:rPr>
              <a:t>13%</a:t>
            </a:r>
            <a:r>
              <a:rPr lang="en-US" sz="1950" dirty="0">
                <a:solidFill>
                  <a:srgbClr val="000000"/>
                </a:solidFill>
                <a:latin typeface="Gilroy Light" pitchFamily="34" charset="0"/>
                <a:ea typeface="Gilroy Light" pitchFamily="34" charset="-122"/>
                <a:cs typeface="Gilroy Light" pitchFamily="34" charset="-120"/>
              </a:rPr>
              <a:t> – Консольные игры</a:t>
            </a:r>
            <a:endParaRPr lang="en-US" sz="4200" dirty="0"/>
          </a:p>
        </p:txBody>
      </p:sp>
      <p:sp>
        <p:nvSpPr>
          <p:cNvPr id="10" name="Text 4"/>
          <p:cNvSpPr/>
          <p:nvPr/>
        </p:nvSpPr>
        <p:spPr>
          <a:xfrm>
            <a:off x="3962400" y="3235010"/>
            <a:ext cx="3505200" cy="476250"/>
          </a:xfrm>
          <a:prstGeom prst="rect">
            <a:avLst/>
          </a:prstGeom>
          <a:noFill/>
          <a:ln/>
        </p:spPr>
        <p:txBody>
          <a:bodyPr wrap="square" lIns="0" tIns="0" rIns="0" bIns="0" rtlCol="0" anchor="ctr"/>
          <a:lstStyle/>
          <a:p>
            <a:pPr marL="0" indent="0" algn="l">
              <a:lnSpc>
                <a:spcPts val="4425"/>
              </a:lnSpc>
              <a:buNone/>
            </a:pPr>
            <a:r>
              <a:rPr lang="en-US" sz="3750" dirty="0">
                <a:solidFill>
                  <a:srgbClr val="321301"/>
                </a:solidFill>
                <a:latin typeface="TucsonTwo Regular" pitchFamily="34" charset="0"/>
                <a:ea typeface="TucsonTwo Regular" pitchFamily="34" charset="-122"/>
                <a:cs typeface="TucsonTwo Regular" pitchFamily="34" charset="-120"/>
              </a:rPr>
              <a:t>Платформы</a:t>
            </a:r>
            <a:endParaRPr lang="en-US" sz="3750" dirty="0">
              <a:solidFill>
                <a:srgbClr val="321301"/>
              </a:solidFill>
            </a:endParaRPr>
          </a:p>
        </p:txBody>
      </p:sp>
      <p:sp>
        <p:nvSpPr>
          <p:cNvPr id="11" name="Text 5"/>
          <p:cNvSpPr/>
          <p:nvPr/>
        </p:nvSpPr>
        <p:spPr>
          <a:xfrm>
            <a:off x="11972925" y="3235010"/>
            <a:ext cx="3648075" cy="476250"/>
          </a:xfrm>
          <a:prstGeom prst="rect">
            <a:avLst/>
          </a:prstGeom>
          <a:noFill/>
          <a:ln/>
        </p:spPr>
        <p:txBody>
          <a:bodyPr wrap="square" lIns="0" tIns="0" rIns="0" bIns="0" rtlCol="0" anchor="ctr"/>
          <a:lstStyle/>
          <a:p>
            <a:pPr marL="0" indent="0" algn="l">
              <a:lnSpc>
                <a:spcPts val="4425"/>
              </a:lnSpc>
              <a:buNone/>
            </a:pPr>
            <a:r>
              <a:rPr lang="en-US" sz="3750" dirty="0">
                <a:solidFill>
                  <a:srgbClr val="311302"/>
                </a:solidFill>
                <a:latin typeface="TucsonTwo Regular" pitchFamily="34" charset="0"/>
                <a:ea typeface="TucsonTwo Regular" pitchFamily="34" charset="-122"/>
                <a:cs typeface="TucsonTwo Regular" pitchFamily="34" charset="-120"/>
              </a:rPr>
              <a:t>пол игроков</a:t>
            </a:r>
            <a:endParaRPr lang="en-US" sz="3750" dirty="0"/>
          </a:p>
        </p:txBody>
      </p:sp>
      <p:sp>
        <p:nvSpPr>
          <p:cNvPr id="12" name="Text 6"/>
          <p:cNvSpPr/>
          <p:nvPr/>
        </p:nvSpPr>
        <p:spPr>
          <a:xfrm>
            <a:off x="2371725" y="7579175"/>
            <a:ext cx="6709770" cy="800100"/>
          </a:xfrm>
          <a:prstGeom prst="rect">
            <a:avLst/>
          </a:prstGeom>
          <a:noFill/>
          <a:ln/>
        </p:spPr>
        <p:txBody>
          <a:bodyPr wrap="square" lIns="0" tIns="0" rIns="0" bIns="0" rtlCol="0" anchor="t"/>
          <a:lstStyle/>
          <a:p>
            <a:pPr marL="0" indent="0" algn="ctr">
              <a:lnSpc>
                <a:spcPts val="2100"/>
              </a:lnSpc>
              <a:buNone/>
            </a:pPr>
            <a:r>
              <a:rPr lang="en-US" sz="1800" dirty="0">
                <a:solidFill>
                  <a:srgbClr val="321301">
                    <a:alpha val="70000"/>
                  </a:srgbClr>
                </a:solidFill>
                <a:latin typeface="Gilroy Light" pitchFamily="34" charset="0"/>
                <a:ea typeface="Gilroy Light" pitchFamily="34" charset="-122"/>
                <a:cs typeface="Gilroy Light" pitchFamily="34" charset="-120"/>
              </a:rPr>
              <a:t>Согласно результатам исследования компании VK, больше всего пользователей играет в мобильные игры, на втором месте – ПК, на третьем – консольные.</a:t>
            </a:r>
            <a:endParaRPr lang="en-US" sz="1800" dirty="0">
              <a:solidFill>
                <a:srgbClr val="321301">
                  <a:alpha val="70000"/>
                </a:srgbClr>
              </a:solidFill>
            </a:endParaRPr>
          </a:p>
        </p:txBody>
      </p:sp>
      <p:sp>
        <p:nvSpPr>
          <p:cNvPr id="13" name="Text 7"/>
          <p:cNvSpPr/>
          <p:nvPr/>
        </p:nvSpPr>
        <p:spPr>
          <a:xfrm>
            <a:off x="11610975" y="6366793"/>
            <a:ext cx="5007973" cy="533400"/>
          </a:xfrm>
          <a:prstGeom prst="rect">
            <a:avLst/>
          </a:prstGeom>
          <a:noFill/>
          <a:ln/>
        </p:spPr>
        <p:txBody>
          <a:bodyPr wrap="square" lIns="0" tIns="0" rIns="0" bIns="0" rtlCol="0" anchor="t"/>
          <a:lstStyle/>
          <a:p>
            <a:pPr marL="0" indent="0" algn="ctr">
              <a:lnSpc>
                <a:spcPts val="2100"/>
              </a:lnSpc>
              <a:buNone/>
            </a:pPr>
            <a:r>
              <a:rPr lang="en-US" sz="1800" dirty="0">
                <a:solidFill>
                  <a:srgbClr val="321301">
                    <a:alpha val="70000"/>
                  </a:srgbClr>
                </a:solidFill>
                <a:latin typeface="Gilroy Light" pitchFamily="34" charset="0"/>
                <a:ea typeface="Gilroy Light" pitchFamily="34" charset="-122"/>
                <a:cs typeface="Gilroy Light" pitchFamily="34" charset="-120"/>
              </a:rPr>
              <a:t>Доля мужчин в составе российских геймеров составляет 54%, доля женщин – 46%.</a:t>
            </a:r>
            <a:endParaRPr lang="en-US" sz="1800" dirty="0">
              <a:solidFill>
                <a:srgbClr val="321301">
                  <a:alpha val="70000"/>
                </a:srgbClr>
              </a:solidFill>
            </a:endParaRPr>
          </a:p>
        </p:txBody>
      </p:sp>
      <p:sp>
        <p:nvSpPr>
          <p:cNvPr id="14" name="Text 8"/>
          <p:cNvSpPr/>
          <p:nvPr/>
        </p:nvSpPr>
        <p:spPr>
          <a:xfrm>
            <a:off x="1724025" y="1633569"/>
            <a:ext cx="4095750" cy="571500"/>
          </a:xfrm>
          <a:prstGeom prst="rect">
            <a:avLst/>
          </a:prstGeom>
          <a:noFill/>
          <a:ln/>
        </p:spPr>
        <p:txBody>
          <a:bodyPr wrap="square" lIns="0" tIns="0" rIns="0" bIns="0" rtlCol="0" anchor="ctr"/>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СТАТИСТИКА</a:t>
            </a:r>
            <a:endParaRPr lang="en-US" sz="4500" dirty="0"/>
          </a:p>
        </p:txBody>
      </p:sp>
    </p:spTree>
  </p:cSld>
  <p:clrMapOvr>
    <a:masterClrMapping/>
  </p:clrMapOvr>
  <mc:AlternateContent xmlns:mc="http://schemas.openxmlformats.org/markup-compatibility/2006">
    <mc:Choice xmlns:p14="http://schemas.microsoft.com/office/powerpoint/2010/main" Requires="p14">
      <p:transition spd="slow" p14:dur="1300">
        <p14:pa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1"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p:tgtEl>
                                          <p:spTgt spid="8"/>
                                        </p:tgtEl>
                                        <p:attrNameLst>
                                          <p:attrName>ppt_x</p:attrName>
                                        </p:attrNameLst>
                                      </p:cBhvr>
                                      <p:tavLst>
                                        <p:tav tm="0">
                                          <p:val>
                                            <p:strVal val="#ppt_x+#ppt_w*1.125000"/>
                                          </p:val>
                                        </p:tav>
                                        <p:tav tm="100000">
                                          <p:val>
                                            <p:strVal val="#ppt_x"/>
                                          </p:val>
                                        </p:tav>
                                      </p:tavLst>
                                    </p:anim>
                                    <p:animEffect transition="in" filter="wipe(left)">
                                      <p:cBhvr>
                                        <p:cTn id="8" dur="1000"/>
                                        <p:tgtEl>
                                          <p:spTgt spid="8"/>
                                        </p:tgtEl>
                                      </p:cBhvr>
                                    </p:animEffect>
                                  </p:childTnLst>
                                </p:cTn>
                              </p:par>
                              <p:par>
                                <p:cTn id="9" presetID="1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p:tgtEl>
                                          <p:spTgt spid="7"/>
                                        </p:tgtEl>
                                        <p:attrNameLst>
                                          <p:attrName>ppt_y</p:attrName>
                                        </p:attrNameLst>
                                      </p:cBhvr>
                                      <p:tavLst>
                                        <p:tav tm="0">
                                          <p:val>
                                            <p:strVal val="#ppt_y+#ppt_h*1.125000"/>
                                          </p:val>
                                        </p:tav>
                                        <p:tav tm="100000">
                                          <p:val>
                                            <p:strVal val="#ppt_y"/>
                                          </p:val>
                                        </p:tav>
                                      </p:tavLst>
                                    </p:anim>
                                    <p:animEffect transition="in" filter="wipe(up)">
                                      <p:cBhvr>
                                        <p:cTn id="12" dur="1000"/>
                                        <p:tgtEl>
                                          <p:spTgt spid="7"/>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p:tgtEl>
                                          <p:spTgt spid="9"/>
                                        </p:tgtEl>
                                        <p:attrNameLst>
                                          <p:attrName>ppt_y</p:attrName>
                                        </p:attrNameLst>
                                      </p:cBhvr>
                                      <p:tavLst>
                                        <p:tav tm="0">
                                          <p:val>
                                            <p:strVal val="#ppt_y-#ppt_h*1.125000"/>
                                          </p:val>
                                        </p:tav>
                                        <p:tav tm="100000">
                                          <p:val>
                                            <p:strVal val="#ppt_y"/>
                                          </p:val>
                                        </p:tav>
                                      </p:tavLst>
                                    </p:anim>
                                    <p:animEffect transition="in" filter="wipe(down)">
                                      <p:cBhvr>
                                        <p:cTn id="16" dur="1000"/>
                                        <p:tgtEl>
                                          <p:spTgt spid="9"/>
                                        </p:tgtEl>
                                      </p:cBhvr>
                                    </p:animEffect>
                                  </p:childTnLst>
                                </p:cTn>
                              </p:par>
                              <p:par>
                                <p:cTn id="17" presetID="3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p:cTn id="19" dur="1000" fill="hold"/>
                                        <p:tgtEl>
                                          <p:spTgt spid="2"/>
                                        </p:tgtEl>
                                        <p:attrNameLst>
                                          <p:attrName>ppt_w</p:attrName>
                                        </p:attrNameLst>
                                      </p:cBhvr>
                                      <p:tavLst>
                                        <p:tav tm="0">
                                          <p:val>
                                            <p:fltVal val="0"/>
                                          </p:val>
                                        </p:tav>
                                        <p:tav tm="100000">
                                          <p:val>
                                            <p:strVal val="#ppt_w"/>
                                          </p:val>
                                        </p:tav>
                                      </p:tavLst>
                                    </p:anim>
                                    <p:anim calcmode="lin" valueType="num">
                                      <p:cBhvr>
                                        <p:cTn id="20" dur="1000" fill="hold"/>
                                        <p:tgtEl>
                                          <p:spTgt spid="2"/>
                                        </p:tgtEl>
                                        <p:attrNameLst>
                                          <p:attrName>ppt_h</p:attrName>
                                        </p:attrNameLst>
                                      </p:cBhvr>
                                      <p:tavLst>
                                        <p:tav tm="0">
                                          <p:val>
                                            <p:fltVal val="0"/>
                                          </p:val>
                                        </p:tav>
                                        <p:tav tm="100000">
                                          <p:val>
                                            <p:strVal val="#ppt_h"/>
                                          </p:val>
                                        </p:tav>
                                      </p:tavLst>
                                    </p:anim>
                                    <p:anim calcmode="lin" valueType="num">
                                      <p:cBhvr>
                                        <p:cTn id="21" dur="1000" fill="hold"/>
                                        <p:tgtEl>
                                          <p:spTgt spid="2"/>
                                        </p:tgtEl>
                                        <p:attrNameLst>
                                          <p:attrName>style.rotation</p:attrName>
                                        </p:attrNameLst>
                                      </p:cBhvr>
                                      <p:tavLst>
                                        <p:tav tm="0">
                                          <p:val>
                                            <p:fltVal val="90"/>
                                          </p:val>
                                        </p:tav>
                                        <p:tav tm="100000">
                                          <p:val>
                                            <p:fltVal val="0"/>
                                          </p:val>
                                        </p:tav>
                                      </p:tavLst>
                                    </p:anim>
                                    <p:animEffect transition="in" filter="fade">
                                      <p:cBhvr>
                                        <p:cTn id="22" dur="1000"/>
                                        <p:tgtEl>
                                          <p:spTgt spid="2"/>
                                        </p:tgtEl>
                                      </p:cBhvr>
                                    </p:animEffect>
                                  </p:childTnLst>
                                </p:cTn>
                              </p:par>
                            </p:childTnLst>
                          </p:cTn>
                        </p:par>
                        <p:par>
                          <p:cTn id="23" fill="hold">
                            <p:stCondLst>
                              <p:cond delay="1000"/>
                            </p:stCondLst>
                            <p:childTnLst>
                              <p:par>
                                <p:cTn id="24" presetID="10" presetClass="entr" presetSubtype="0" fill="hold" nodeType="afterEffect">
                                  <p:stCondLst>
                                    <p:cond delay="10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000"/>
                                        <p:tgtEl>
                                          <p:spTgt spid="3"/>
                                        </p:tgtEl>
                                      </p:cBhvr>
                                    </p:animEffect>
                                  </p:childTnLst>
                                </p:cTn>
                              </p:par>
                            </p:childTnLst>
                          </p:cTn>
                        </p:par>
                        <p:par>
                          <p:cTn id="27" fill="hold">
                            <p:stCondLst>
                              <p:cond delay="3000"/>
                            </p:stCondLst>
                            <p:childTnLst>
                              <p:par>
                                <p:cTn id="28" presetID="10" presetClass="entr" presetSubtype="0" fill="hold" nodeType="after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1" animBg="1"/>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7130083" y="1838860"/>
            <a:ext cx="11157917" cy="132087"/>
          </a:xfrm>
          <a:prstGeom prst="rect">
            <a:avLst/>
          </a:prstGeom>
        </p:spPr>
      </p:pic>
      <p:sp>
        <p:nvSpPr>
          <p:cNvPr id="4" name="Text 0"/>
          <p:cNvSpPr/>
          <p:nvPr/>
        </p:nvSpPr>
        <p:spPr>
          <a:xfrm>
            <a:off x="17059275" y="9436698"/>
            <a:ext cx="323850"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04</a:t>
            </a:r>
            <a:endParaRPr lang="en-US" sz="1950" dirty="0"/>
          </a:p>
        </p:txBody>
      </p:sp>
      <p:sp>
        <p:nvSpPr>
          <p:cNvPr id="5" name="Text 1"/>
          <p:cNvSpPr/>
          <p:nvPr/>
        </p:nvSpPr>
        <p:spPr>
          <a:xfrm>
            <a:off x="1724025" y="1604993"/>
            <a:ext cx="4610100" cy="571500"/>
          </a:xfrm>
          <a:prstGeom prst="rect">
            <a:avLst/>
          </a:prstGeom>
          <a:noFill/>
          <a:ln/>
        </p:spPr>
        <p:txBody>
          <a:bodyPr wrap="square" lIns="0" tIns="0" rIns="0" bIns="0" rtlCol="0" anchor="ctr"/>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цель работы</a:t>
            </a:r>
            <a:endParaRPr lang="en-US" sz="4500" dirty="0"/>
          </a:p>
        </p:txBody>
      </p:sp>
      <p:sp>
        <p:nvSpPr>
          <p:cNvPr id="6" name="Text 2"/>
          <p:cNvSpPr/>
          <p:nvPr/>
        </p:nvSpPr>
        <p:spPr>
          <a:xfrm>
            <a:off x="1724025" y="2749958"/>
            <a:ext cx="6472082" cy="1000125"/>
          </a:xfrm>
          <a:prstGeom prst="rect">
            <a:avLst/>
          </a:prstGeom>
          <a:noFill/>
          <a:ln/>
        </p:spPr>
        <p:txBody>
          <a:bodyPr wrap="square" lIns="0" tIns="0" rIns="0" bIns="0" rtlCol="0" anchor="t"/>
          <a:lstStyle/>
          <a:p>
            <a:pPr marL="0" indent="0" algn="just">
              <a:lnSpc>
                <a:spcPts val="2625"/>
              </a:lnSpc>
              <a:buNone/>
            </a:pPr>
            <a:r>
              <a:rPr lang="en-US" sz="2250" dirty="0">
                <a:solidFill>
                  <a:srgbClr val="311302"/>
                </a:solidFill>
                <a:latin typeface="Gilroy Light" pitchFamily="34" charset="0"/>
                <a:ea typeface="Gilroy Light" pitchFamily="34" charset="-122"/>
                <a:cs typeface="Gilroy Light" pitchFamily="34" charset="-120"/>
              </a:rPr>
              <a:t>Разработать мобильную игру, показывающую игрокам, что выход из тяжелых ситуаций есть всегда, главное – не опускать руки.</a:t>
            </a:r>
            <a:endParaRPr lang="en-US" sz="2250" dirty="0"/>
          </a:p>
        </p:txBody>
      </p:sp>
      <p:pic>
        <p:nvPicPr>
          <p:cNvPr id="8" name="Рисунок 7" descr="Изображение выглядит как зарисовка, Штриховая графика, рисунок, штриховой рисунок&#10;&#10;Автоматически созданное описание">
            <a:extLst>
              <a:ext uri="{FF2B5EF4-FFF2-40B4-BE49-F238E27FC236}">
                <a16:creationId xmlns:a16="http://schemas.microsoft.com/office/drawing/2014/main" id="{EEFE6AC2-9038-E94B-8B37-21A03553DB5A}"/>
              </a:ext>
            </a:extLst>
          </p:cNvPr>
          <p:cNvPicPr>
            <a:picLocks noChangeAspect="1"/>
          </p:cNvPicPr>
          <p:nvPr/>
        </p:nvPicPr>
        <p:blipFill>
          <a:blip r:embed="rId5"/>
          <a:stretch>
            <a:fillRect/>
          </a:stretch>
        </p:blipFill>
        <p:spPr>
          <a:xfrm>
            <a:off x="9693866" y="2332358"/>
            <a:ext cx="7365409" cy="7954642"/>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3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2816742" y="415333"/>
            <a:ext cx="10940321" cy="9871667"/>
          </a:xfrm>
          <a:prstGeom prst="rect">
            <a:avLst/>
          </a:prstGeom>
        </p:spPr>
      </p:pic>
      <p:pic>
        <p:nvPicPr>
          <p:cNvPr id="3" name="Image 1" descr="preencoded.png"/>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687959" y="199183"/>
            <a:ext cx="11253876" cy="10087817"/>
          </a:xfrm>
          <a:prstGeom prst="rect">
            <a:avLst/>
          </a:prstGeom>
        </p:spPr>
      </p:pic>
      <p:pic>
        <p:nvPicPr>
          <p:cNvPr id="4" name="Image 2" descr="preencoded.png"/>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7636041" y="1706394"/>
            <a:ext cx="1392978" cy="8580606"/>
          </a:xfrm>
          <a:prstGeom prst="rect">
            <a:avLst/>
          </a:prstGeom>
        </p:spPr>
      </p:pic>
      <p:pic>
        <p:nvPicPr>
          <p:cNvPr id="5" name="Image 3" descr="preencoded.png"/>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4403675" y="5158132"/>
            <a:ext cx="3588041" cy="3010286"/>
          </a:xfrm>
          <a:prstGeom prst="rect">
            <a:avLst/>
          </a:prstGeom>
        </p:spPr>
      </p:pic>
      <p:pic>
        <p:nvPicPr>
          <p:cNvPr id="6" name="Image 4" descr="preencoded.png"/>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6271301" y="4139645"/>
            <a:ext cx="1154936" cy="2497364"/>
          </a:xfrm>
          <a:prstGeom prst="rect">
            <a:avLst/>
          </a:prstGeom>
        </p:spPr>
      </p:pic>
      <p:pic>
        <p:nvPicPr>
          <p:cNvPr id="7" name="Image 5" descr="preencoded.png"/>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426097" y="3539230"/>
            <a:ext cx="2588777" cy="1712193"/>
          </a:xfrm>
          <a:prstGeom prst="rect">
            <a:avLst/>
          </a:prstGeom>
        </p:spPr>
      </p:pic>
      <p:pic>
        <p:nvPicPr>
          <p:cNvPr id="8" name="Image 6" descr="preencoded.png"/>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7162428" y="2115322"/>
            <a:ext cx="897427" cy="1413797"/>
          </a:xfrm>
          <a:prstGeom prst="rect">
            <a:avLst/>
          </a:prstGeom>
        </p:spPr>
      </p:pic>
      <p:pic>
        <p:nvPicPr>
          <p:cNvPr id="9" name="Image 7" descr="preencoded.png"/>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8541981" y="2959959"/>
            <a:ext cx="2157352" cy="2095528"/>
          </a:xfrm>
          <a:prstGeom prst="rect">
            <a:avLst/>
          </a:prstGeom>
        </p:spPr>
      </p:pic>
      <p:pic>
        <p:nvPicPr>
          <p:cNvPr id="10" name="Image 8" descr="preencoded.png"/>
          <p:cNvPicPr>
            <a:picLocks noChangeAspect="1"/>
          </p:cNvPicPr>
          <p:nvPr/>
        </p:nvPicPr>
        <p:blipFill>
          <a:blip r:embed="rId18">
            <a:extLst>
              <a:ext uri="{96DAC541-7B7A-43D3-8B79-37D633B846F1}">
                <asvg:svgBlip xmlns:asvg="http://schemas.microsoft.com/office/drawing/2016/SVG/main" r:embed="rId19"/>
              </a:ext>
            </a:extLst>
          </a:blip>
          <a:srcRect/>
          <a:stretch/>
        </p:blipFill>
        <p:spPr>
          <a:xfrm>
            <a:off x="8860641" y="5388327"/>
            <a:ext cx="2074436" cy="3445255"/>
          </a:xfrm>
          <a:prstGeom prst="rect">
            <a:avLst/>
          </a:prstGeom>
        </p:spPr>
      </p:pic>
      <p:pic>
        <p:nvPicPr>
          <p:cNvPr id="11" name="Image 9" descr="preencoded.png"/>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9683511" y="6540680"/>
            <a:ext cx="2169005" cy="884909"/>
          </a:xfrm>
          <a:prstGeom prst="rect">
            <a:avLst/>
          </a:prstGeom>
        </p:spPr>
      </p:pic>
      <p:pic>
        <p:nvPicPr>
          <p:cNvPr id="12" name="Image 10" descr="preencoded.png"/>
          <p:cNvPicPr>
            <a:picLocks noChangeAspect="1"/>
          </p:cNvPicPr>
          <p:nvPr/>
        </p:nvPicPr>
        <p:blipFill>
          <a:blip r:embed="rId22">
            <a:extLst>
              <a:ext uri="{96DAC541-7B7A-43D3-8B79-37D633B846F1}">
                <asvg:svgBlip xmlns:asvg="http://schemas.microsoft.com/office/drawing/2016/SVG/main" r:embed="rId23"/>
              </a:ext>
            </a:extLst>
          </a:blip>
          <a:srcRect/>
          <a:stretch/>
        </p:blipFill>
        <p:spPr>
          <a:xfrm>
            <a:off x="3590925" y="5324419"/>
            <a:ext cx="883334" cy="883332"/>
          </a:xfrm>
          <a:prstGeom prst="rect">
            <a:avLst/>
          </a:prstGeom>
        </p:spPr>
      </p:pic>
      <p:pic>
        <p:nvPicPr>
          <p:cNvPr id="13" name="Image 11" descr="preencoded.png"/>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4912847" y="3124386"/>
            <a:ext cx="883334" cy="883332"/>
          </a:xfrm>
          <a:prstGeom prst="rect">
            <a:avLst/>
          </a:prstGeom>
        </p:spPr>
      </p:pic>
      <p:pic>
        <p:nvPicPr>
          <p:cNvPr id="14" name="Image 12" descr="preencoded.png"/>
          <p:cNvPicPr>
            <a:picLocks noChangeAspect="1"/>
          </p:cNvPicPr>
          <p:nvPr/>
        </p:nvPicPr>
        <p:blipFill>
          <a:blip r:embed="rId26">
            <a:extLst>
              <a:ext uri="{96DAC541-7B7A-43D3-8B79-37D633B846F1}">
                <asvg:svgBlip xmlns:asvg="http://schemas.microsoft.com/office/drawing/2016/SVG/main" r:embed="rId27"/>
              </a:ext>
            </a:extLst>
          </a:blip>
          <a:srcRect/>
          <a:stretch/>
        </p:blipFill>
        <p:spPr>
          <a:xfrm>
            <a:off x="5980528" y="1142377"/>
            <a:ext cx="883334" cy="883332"/>
          </a:xfrm>
          <a:prstGeom prst="rect">
            <a:avLst/>
          </a:prstGeom>
        </p:spPr>
      </p:pic>
      <p:pic>
        <p:nvPicPr>
          <p:cNvPr id="15" name="Image 13" descr="preencoded.png"/>
          <p:cNvPicPr>
            <a:picLocks noChangeAspect="1"/>
          </p:cNvPicPr>
          <p:nvPr/>
        </p:nvPicPr>
        <p:blipFill>
          <a:blip r:embed="rId28">
            <a:extLst>
              <a:ext uri="{96DAC541-7B7A-43D3-8B79-37D633B846F1}">
                <asvg:svgBlip xmlns:asvg="http://schemas.microsoft.com/office/drawing/2016/SVG/main" r:embed="rId29"/>
              </a:ext>
            </a:extLst>
          </a:blip>
          <a:srcRect/>
          <a:stretch/>
        </p:blipFill>
        <p:spPr>
          <a:xfrm>
            <a:off x="10278819" y="2025709"/>
            <a:ext cx="883334" cy="883332"/>
          </a:xfrm>
          <a:prstGeom prst="rect">
            <a:avLst/>
          </a:prstGeom>
        </p:spPr>
      </p:pic>
      <p:pic>
        <p:nvPicPr>
          <p:cNvPr id="16" name="Image 14" descr="preencoded.png"/>
          <p:cNvPicPr>
            <a:picLocks noChangeAspect="1"/>
          </p:cNvPicPr>
          <p:nvPr/>
        </p:nvPicPr>
        <p:blipFill>
          <a:blip r:embed="rId30">
            <a:extLst>
              <a:ext uri="{96DAC541-7B7A-43D3-8B79-37D633B846F1}">
                <asvg:svgBlip xmlns:asvg="http://schemas.microsoft.com/office/drawing/2016/SVG/main" r:embed="rId31"/>
              </a:ext>
            </a:extLst>
          </a:blip>
          <a:srcRect/>
          <a:stretch/>
        </p:blipFill>
        <p:spPr>
          <a:xfrm>
            <a:off x="12014874" y="3566061"/>
            <a:ext cx="883334" cy="883332"/>
          </a:xfrm>
          <a:prstGeom prst="rect">
            <a:avLst/>
          </a:prstGeom>
        </p:spPr>
      </p:pic>
      <p:pic>
        <p:nvPicPr>
          <p:cNvPr id="17" name="Image 15" descr="preencoded.png"/>
          <p:cNvPicPr>
            <a:picLocks noChangeAspect="1"/>
          </p:cNvPicPr>
          <p:nvPr/>
        </p:nvPicPr>
        <p:blipFill>
          <a:blip r:embed="rId32">
            <a:extLst>
              <a:ext uri="{96DAC541-7B7A-43D3-8B79-37D633B846F1}">
                <asvg:svgBlip xmlns:asvg="http://schemas.microsoft.com/office/drawing/2016/SVG/main" r:embed="rId33"/>
              </a:ext>
            </a:extLst>
          </a:blip>
          <a:srcRect/>
          <a:stretch/>
        </p:blipFill>
        <p:spPr>
          <a:xfrm>
            <a:off x="11493157" y="5068491"/>
            <a:ext cx="883334" cy="883332"/>
          </a:xfrm>
          <a:prstGeom prst="rect">
            <a:avLst/>
          </a:prstGeom>
        </p:spPr>
      </p:pic>
      <p:pic>
        <p:nvPicPr>
          <p:cNvPr id="18" name="Image 16" descr="preencoded.png"/>
          <p:cNvPicPr>
            <a:picLocks noChangeAspect="1"/>
          </p:cNvPicPr>
          <p:nvPr/>
        </p:nvPicPr>
        <p:blipFill>
          <a:blip r:embed="rId34">
            <a:extLst>
              <a:ext uri="{96DAC541-7B7A-43D3-8B79-37D633B846F1}">
                <asvg:svgBlip xmlns:asvg="http://schemas.microsoft.com/office/drawing/2016/SVG/main" r:embed="rId35"/>
              </a:ext>
            </a:extLst>
          </a:blip>
          <a:srcRect/>
          <a:stretch/>
        </p:blipFill>
        <p:spPr>
          <a:xfrm>
            <a:off x="11763375" y="6829425"/>
            <a:ext cx="883334" cy="883332"/>
          </a:xfrm>
          <a:prstGeom prst="rect">
            <a:avLst/>
          </a:prstGeom>
        </p:spPr>
      </p:pic>
      <p:pic>
        <p:nvPicPr>
          <p:cNvPr id="19" name="Image 17" descr="preencoded.png"/>
          <p:cNvPicPr>
            <a:picLocks noChangeAspect="1"/>
          </p:cNvPicPr>
          <p:nvPr/>
        </p:nvPicPr>
        <p:blipFill>
          <a:blip r:embed="rId36">
            <a:extLst>
              <a:ext uri="{96DAC541-7B7A-43D3-8B79-37D633B846F1}">
                <asvg:svgBlip xmlns:asvg="http://schemas.microsoft.com/office/drawing/2016/SVG/main" r:embed="rId37"/>
              </a:ext>
            </a:extLst>
          </a:blip>
          <a:srcRect/>
          <a:stretch/>
        </p:blipFill>
        <p:spPr>
          <a:xfrm>
            <a:off x="3778676" y="5522816"/>
            <a:ext cx="485775" cy="485775"/>
          </a:xfrm>
          <a:prstGeom prst="rect">
            <a:avLst/>
          </a:prstGeom>
        </p:spPr>
      </p:pic>
      <p:pic>
        <p:nvPicPr>
          <p:cNvPr id="20" name="Image 18" descr="preencoded.png"/>
          <p:cNvPicPr>
            <a:picLocks noChangeAspect="1"/>
          </p:cNvPicPr>
          <p:nvPr/>
        </p:nvPicPr>
        <p:blipFill>
          <a:blip r:embed="rId38">
            <a:extLst>
              <a:ext uri="{96DAC541-7B7A-43D3-8B79-37D633B846F1}">
                <asvg:svgBlip xmlns:asvg="http://schemas.microsoft.com/office/drawing/2016/SVG/main" r:embed="rId39"/>
              </a:ext>
            </a:extLst>
          </a:blip>
          <a:srcRect/>
          <a:stretch/>
        </p:blipFill>
        <p:spPr>
          <a:xfrm>
            <a:off x="11976441" y="7042491"/>
            <a:ext cx="457200" cy="457200"/>
          </a:xfrm>
          <a:prstGeom prst="rect">
            <a:avLst/>
          </a:prstGeom>
        </p:spPr>
      </p:pic>
      <p:pic>
        <p:nvPicPr>
          <p:cNvPr id="21" name="Image 19" descr="preencoded.png"/>
          <p:cNvPicPr>
            <a:picLocks noChangeAspect="1"/>
          </p:cNvPicPr>
          <p:nvPr/>
        </p:nvPicPr>
        <p:blipFill>
          <a:blip r:embed="rId40">
            <a:extLst>
              <a:ext uri="{96DAC541-7B7A-43D3-8B79-37D633B846F1}">
                <asvg:svgBlip xmlns:asvg="http://schemas.microsoft.com/office/drawing/2016/SVG/main" r:embed="rId41"/>
              </a:ext>
            </a:extLst>
          </a:blip>
          <a:srcRect/>
          <a:stretch/>
        </p:blipFill>
        <p:spPr>
          <a:xfrm>
            <a:off x="10549035" y="2295925"/>
            <a:ext cx="342900" cy="342900"/>
          </a:xfrm>
          <a:prstGeom prst="rect">
            <a:avLst/>
          </a:prstGeom>
        </p:spPr>
      </p:pic>
      <p:pic>
        <p:nvPicPr>
          <p:cNvPr id="22" name="Image 20" descr="preencoded.png"/>
          <p:cNvPicPr>
            <a:picLocks noChangeAspect="1"/>
          </p:cNvPicPr>
          <p:nvPr/>
        </p:nvPicPr>
        <p:blipFill>
          <a:blip r:embed="rId42">
            <a:extLst>
              <a:ext uri="{96DAC541-7B7A-43D3-8B79-37D633B846F1}">
                <asvg:svgBlip xmlns:asvg="http://schemas.microsoft.com/office/drawing/2016/SVG/main" r:embed="rId43"/>
              </a:ext>
            </a:extLst>
          </a:blip>
          <a:srcRect/>
          <a:stretch/>
        </p:blipFill>
        <p:spPr>
          <a:xfrm>
            <a:off x="11687175" y="5262507"/>
            <a:ext cx="495300" cy="495300"/>
          </a:xfrm>
          <a:prstGeom prst="rect">
            <a:avLst/>
          </a:prstGeom>
        </p:spPr>
      </p:pic>
      <p:pic>
        <p:nvPicPr>
          <p:cNvPr id="23" name="Image 21" descr="preencoded.png"/>
          <p:cNvPicPr>
            <a:picLocks noChangeAspect="1"/>
          </p:cNvPicPr>
          <p:nvPr/>
        </p:nvPicPr>
        <p:blipFill>
          <a:blip r:embed="rId44">
            <a:extLst>
              <a:ext uri="{96DAC541-7B7A-43D3-8B79-37D633B846F1}">
                <asvg:svgBlip xmlns:asvg="http://schemas.microsoft.com/office/drawing/2016/SVG/main" r:embed="rId45"/>
              </a:ext>
            </a:extLst>
          </a:blip>
          <a:srcRect/>
          <a:stretch/>
        </p:blipFill>
        <p:spPr>
          <a:xfrm>
            <a:off x="5087813" y="3299352"/>
            <a:ext cx="533400" cy="533400"/>
          </a:xfrm>
          <a:prstGeom prst="rect">
            <a:avLst/>
          </a:prstGeom>
        </p:spPr>
      </p:pic>
      <p:pic>
        <p:nvPicPr>
          <p:cNvPr id="24" name="Image 22" descr="preencoded.png"/>
          <p:cNvPicPr>
            <a:picLocks noChangeAspect="1"/>
          </p:cNvPicPr>
          <p:nvPr/>
        </p:nvPicPr>
        <p:blipFill>
          <a:blip r:embed="rId46">
            <a:extLst>
              <a:ext uri="{96DAC541-7B7A-43D3-8B79-37D633B846F1}">
                <asvg:svgBlip xmlns:asvg="http://schemas.microsoft.com/office/drawing/2016/SVG/main" r:embed="rId47"/>
              </a:ext>
            </a:extLst>
          </a:blip>
          <a:srcRect/>
          <a:stretch/>
        </p:blipFill>
        <p:spPr>
          <a:xfrm>
            <a:off x="12246992" y="3802935"/>
            <a:ext cx="419100" cy="409575"/>
          </a:xfrm>
          <a:prstGeom prst="rect">
            <a:avLst/>
          </a:prstGeom>
        </p:spPr>
      </p:pic>
      <p:pic>
        <p:nvPicPr>
          <p:cNvPr id="25" name="Image 23" descr="preencoded.png"/>
          <p:cNvPicPr>
            <a:picLocks noChangeAspect="1"/>
          </p:cNvPicPr>
          <p:nvPr/>
        </p:nvPicPr>
        <p:blipFill>
          <a:blip r:embed="rId48">
            <a:extLst>
              <a:ext uri="{96DAC541-7B7A-43D3-8B79-37D633B846F1}">
                <asvg:svgBlip xmlns:asvg="http://schemas.microsoft.com/office/drawing/2016/SVG/main" r:embed="rId49"/>
              </a:ext>
            </a:extLst>
          </a:blip>
          <a:srcRect/>
          <a:stretch/>
        </p:blipFill>
        <p:spPr>
          <a:xfrm>
            <a:off x="6217407" y="1388780"/>
            <a:ext cx="409575" cy="390525"/>
          </a:xfrm>
          <a:prstGeom prst="rect">
            <a:avLst/>
          </a:prstGeom>
        </p:spPr>
      </p:pic>
      <p:pic>
        <p:nvPicPr>
          <p:cNvPr id="26" name="Image 24" descr="preencoded.png"/>
          <p:cNvPicPr>
            <a:picLocks noChangeAspect="1"/>
          </p:cNvPicPr>
          <p:nvPr/>
        </p:nvPicPr>
        <p:blipFill>
          <a:blip r:embed="rId50">
            <a:extLst>
              <a:ext uri="{96DAC541-7B7A-43D3-8B79-37D633B846F1}">
                <asvg:svgBlip xmlns:asvg="http://schemas.microsoft.com/office/drawing/2016/SVG/main" r:embed="rId51"/>
              </a:ext>
            </a:extLst>
          </a:blip>
          <a:srcRect/>
          <a:stretch/>
        </p:blipFill>
        <p:spPr>
          <a:xfrm>
            <a:off x="0" y="1885857"/>
            <a:ext cx="5208347" cy="28575"/>
          </a:xfrm>
          <a:prstGeom prst="rect">
            <a:avLst/>
          </a:prstGeom>
        </p:spPr>
      </p:pic>
      <p:sp>
        <p:nvSpPr>
          <p:cNvPr id="27" name="Text 0"/>
          <p:cNvSpPr/>
          <p:nvPr/>
        </p:nvSpPr>
        <p:spPr>
          <a:xfrm>
            <a:off x="17059275" y="9436698"/>
            <a:ext cx="314325"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05</a:t>
            </a:r>
            <a:endParaRPr lang="en-US" sz="1950" dirty="0"/>
          </a:p>
        </p:txBody>
      </p:sp>
      <p:sp>
        <p:nvSpPr>
          <p:cNvPr id="28" name="Text 1"/>
          <p:cNvSpPr/>
          <p:nvPr/>
        </p:nvSpPr>
        <p:spPr>
          <a:xfrm>
            <a:off x="10610850" y="570877"/>
            <a:ext cx="6638925" cy="571500"/>
          </a:xfrm>
          <a:prstGeom prst="rect">
            <a:avLst/>
          </a:prstGeom>
          <a:noFill/>
          <a:ln/>
        </p:spPr>
        <p:txBody>
          <a:bodyPr wrap="square" lIns="0" tIns="0" rIns="0" bIns="0" rtlCol="0" anchor="ctr"/>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Достоинства игры</a:t>
            </a:r>
            <a:endParaRPr lang="en-US" sz="4500" dirty="0"/>
          </a:p>
        </p:txBody>
      </p:sp>
      <p:sp>
        <p:nvSpPr>
          <p:cNvPr id="29" name="Text 2"/>
          <p:cNvSpPr/>
          <p:nvPr/>
        </p:nvSpPr>
        <p:spPr>
          <a:xfrm>
            <a:off x="-600075" y="6857735"/>
            <a:ext cx="4474869" cy="1000125"/>
          </a:xfrm>
          <a:prstGeom prst="rect">
            <a:avLst/>
          </a:prstGeom>
          <a:noFill/>
          <a:ln/>
        </p:spPr>
        <p:txBody>
          <a:bodyPr wrap="square" lIns="0" tIns="0" rIns="0" bIns="0" rtlCol="0" anchor="t"/>
          <a:lstStyle/>
          <a:p>
            <a:pPr marL="0" indent="0" algn="r">
              <a:lnSpc>
                <a:spcPts val="2625"/>
              </a:lnSpc>
              <a:buNone/>
            </a:pPr>
            <a:r>
              <a:rPr lang="en-US" sz="2250" dirty="0">
                <a:solidFill>
                  <a:srgbClr val="311302"/>
                </a:solidFill>
                <a:latin typeface="Gilroy Light" pitchFamily="34" charset="0"/>
                <a:ea typeface="Gilroy Light" pitchFamily="34" charset="-122"/>
                <a:cs typeface="Gilroy Light" pitchFamily="34" charset="-120"/>
              </a:rPr>
              <a:t>Захватывающий сюжет, прописанный нейросетью ChatGPT.</a:t>
            </a:r>
            <a:endParaRPr lang="en-US" sz="2250" dirty="0"/>
          </a:p>
        </p:txBody>
      </p:sp>
      <p:sp>
        <p:nvSpPr>
          <p:cNvPr id="30" name="Text 3"/>
          <p:cNvSpPr/>
          <p:nvPr/>
        </p:nvSpPr>
        <p:spPr>
          <a:xfrm>
            <a:off x="12830175" y="8427104"/>
            <a:ext cx="4474869" cy="333375"/>
          </a:xfrm>
          <a:prstGeom prst="rect">
            <a:avLst/>
          </a:prstGeom>
          <a:noFill/>
          <a:ln/>
        </p:spPr>
        <p:txBody>
          <a:bodyPr wrap="square" lIns="0" tIns="0" rIns="0" bIns="0" rtlCol="0" anchor="t"/>
          <a:lstStyle/>
          <a:p>
            <a:pPr marL="0" indent="0" algn="l">
              <a:lnSpc>
                <a:spcPts val="2625"/>
              </a:lnSpc>
              <a:buNone/>
            </a:pPr>
            <a:r>
              <a:rPr lang="en-US" sz="2250" dirty="0">
                <a:solidFill>
                  <a:srgbClr val="311302"/>
                </a:solidFill>
                <a:latin typeface="Gilroy Light" pitchFamily="34" charset="0"/>
                <a:ea typeface="Gilroy Light" pitchFamily="34" charset="-122"/>
                <a:cs typeface="Gilroy Light" pitchFamily="34" charset="-120"/>
              </a:rPr>
              <a:t>Уникальные тайлы и спрайты.</a:t>
            </a:r>
            <a:endParaRPr lang="en-US" sz="2250" dirty="0"/>
          </a:p>
        </p:txBody>
      </p:sp>
      <p:sp>
        <p:nvSpPr>
          <p:cNvPr id="31" name="Text 4"/>
          <p:cNvSpPr/>
          <p:nvPr/>
        </p:nvSpPr>
        <p:spPr>
          <a:xfrm>
            <a:off x="12344400" y="2121517"/>
            <a:ext cx="4391025" cy="333375"/>
          </a:xfrm>
          <a:prstGeom prst="rect">
            <a:avLst/>
          </a:prstGeom>
          <a:noFill/>
          <a:ln/>
        </p:spPr>
        <p:txBody>
          <a:bodyPr wrap="square" lIns="0" tIns="0" rIns="0" bIns="0" rtlCol="0" anchor="t"/>
          <a:lstStyle/>
          <a:p>
            <a:pPr marL="0" indent="0" algn="l">
              <a:lnSpc>
                <a:spcPts val="2625"/>
              </a:lnSpc>
              <a:buNone/>
            </a:pPr>
            <a:r>
              <a:rPr lang="en-US" sz="2250" dirty="0">
                <a:solidFill>
                  <a:srgbClr val="311302"/>
                </a:solidFill>
                <a:latin typeface="Gilroy Light" pitchFamily="34" charset="0"/>
                <a:ea typeface="Gilroy Light" pitchFamily="34" charset="-122"/>
                <a:cs typeface="Gilroy Light" pitchFamily="34" charset="-120"/>
              </a:rPr>
              <a:t>Простой и понятный интерфейс.</a:t>
            </a:r>
            <a:endParaRPr lang="en-US" sz="2250" dirty="0"/>
          </a:p>
        </p:txBody>
      </p:sp>
      <p:sp>
        <p:nvSpPr>
          <p:cNvPr id="32" name="Text 5"/>
          <p:cNvSpPr/>
          <p:nvPr/>
        </p:nvSpPr>
        <p:spPr>
          <a:xfrm>
            <a:off x="14106524" y="5424432"/>
            <a:ext cx="3512881" cy="333375"/>
          </a:xfrm>
          <a:prstGeom prst="rect">
            <a:avLst/>
          </a:prstGeom>
          <a:noFill/>
          <a:ln/>
        </p:spPr>
        <p:txBody>
          <a:bodyPr wrap="square" lIns="0" tIns="0" rIns="0" bIns="0" rtlCol="0" anchor="t"/>
          <a:lstStyle/>
          <a:p>
            <a:pPr marL="0" indent="0" algn="l">
              <a:lnSpc>
                <a:spcPts val="2625"/>
              </a:lnSpc>
              <a:buNone/>
            </a:pPr>
            <a:r>
              <a:rPr lang="en-US" sz="2250" dirty="0">
                <a:solidFill>
                  <a:srgbClr val="311302"/>
                </a:solidFill>
                <a:latin typeface="Gilroy Light" pitchFamily="34" charset="0"/>
                <a:ea typeface="Gilroy Light" pitchFamily="34" charset="-122"/>
                <a:cs typeface="Gilroy Light" pitchFamily="34" charset="-120"/>
              </a:rPr>
              <a:t>Разнообразные локации.</a:t>
            </a:r>
            <a:endParaRPr lang="en-US" sz="2250" dirty="0"/>
          </a:p>
        </p:txBody>
      </p:sp>
      <p:sp>
        <p:nvSpPr>
          <p:cNvPr id="33" name="Text 6"/>
          <p:cNvSpPr/>
          <p:nvPr/>
        </p:nvSpPr>
        <p:spPr>
          <a:xfrm>
            <a:off x="142875" y="2630509"/>
            <a:ext cx="3287720" cy="1000125"/>
          </a:xfrm>
          <a:prstGeom prst="rect">
            <a:avLst/>
          </a:prstGeom>
          <a:noFill/>
          <a:ln/>
        </p:spPr>
        <p:txBody>
          <a:bodyPr wrap="square" lIns="0" tIns="0" rIns="0" bIns="0" rtlCol="0" anchor="t"/>
          <a:lstStyle/>
          <a:p>
            <a:pPr marL="0" indent="0" algn="r">
              <a:lnSpc>
                <a:spcPts val="2625"/>
              </a:lnSpc>
              <a:buNone/>
            </a:pPr>
            <a:r>
              <a:rPr lang="en-US" sz="2250" dirty="0">
                <a:solidFill>
                  <a:srgbClr val="311302"/>
                </a:solidFill>
                <a:latin typeface="Gilroy Light" pitchFamily="34" charset="0"/>
                <a:ea typeface="Gilroy Light" pitchFamily="34" charset="-122"/>
                <a:cs typeface="Gilroy Light" pitchFamily="34" charset="-120"/>
              </a:rPr>
              <a:t>Различные механики, не отвлекающие от сюжета.</a:t>
            </a:r>
            <a:endParaRPr lang="en-US" sz="2250" dirty="0"/>
          </a:p>
        </p:txBody>
      </p:sp>
      <p:sp>
        <p:nvSpPr>
          <p:cNvPr id="34" name="Text 7"/>
          <p:cNvSpPr/>
          <p:nvPr/>
        </p:nvSpPr>
        <p:spPr>
          <a:xfrm>
            <a:off x="13801725" y="3612435"/>
            <a:ext cx="4085632" cy="666750"/>
          </a:xfrm>
          <a:prstGeom prst="rect">
            <a:avLst/>
          </a:prstGeom>
          <a:noFill/>
          <a:ln/>
        </p:spPr>
        <p:txBody>
          <a:bodyPr wrap="square" lIns="0" tIns="0" rIns="0" bIns="0" rtlCol="0" anchor="t"/>
          <a:lstStyle/>
          <a:p>
            <a:pPr marL="0" indent="0" algn="l">
              <a:lnSpc>
                <a:spcPts val="2625"/>
              </a:lnSpc>
              <a:buNone/>
            </a:pPr>
            <a:r>
              <a:rPr lang="en-US" sz="2250" dirty="0">
                <a:solidFill>
                  <a:srgbClr val="311302"/>
                </a:solidFill>
                <a:latin typeface="Gilroy Light" pitchFamily="34" charset="0"/>
                <a:ea typeface="Gilroy Light" pitchFamily="34" charset="-122"/>
                <a:cs typeface="Gilroy Light" pitchFamily="34" charset="-120"/>
              </a:rPr>
              <a:t>Линейный сюжет и проработанные персонажи.</a:t>
            </a:r>
            <a:endParaRPr lang="en-US" sz="2250" dirty="0"/>
          </a:p>
        </p:txBody>
      </p:sp>
      <p:sp>
        <p:nvSpPr>
          <p:cNvPr id="35" name="Text 8"/>
          <p:cNvSpPr/>
          <p:nvPr/>
        </p:nvSpPr>
        <p:spPr>
          <a:xfrm>
            <a:off x="323850" y="809002"/>
            <a:ext cx="4467992" cy="666750"/>
          </a:xfrm>
          <a:prstGeom prst="rect">
            <a:avLst/>
          </a:prstGeom>
          <a:noFill/>
          <a:ln/>
        </p:spPr>
        <p:txBody>
          <a:bodyPr wrap="square" lIns="0" tIns="0" rIns="0" bIns="0" rtlCol="0" anchor="t"/>
          <a:lstStyle/>
          <a:p>
            <a:pPr marL="0" indent="0" algn="r">
              <a:lnSpc>
                <a:spcPts val="2625"/>
              </a:lnSpc>
              <a:buNone/>
            </a:pPr>
            <a:r>
              <a:rPr lang="en-US" sz="2250" dirty="0">
                <a:solidFill>
                  <a:srgbClr val="311302"/>
                </a:solidFill>
                <a:latin typeface="Gilroy Light" pitchFamily="34" charset="0"/>
                <a:ea typeface="Gilroy Light" pitchFamily="34" charset="-122"/>
                <a:cs typeface="Gilroy Light" pitchFamily="34" charset="-120"/>
              </a:rPr>
              <a:t>Атмосферные и разнообразные звуковые эффекты.</a:t>
            </a:r>
            <a:endParaRPr lang="en-US" sz="2250" dirty="0"/>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50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1000"/>
                            </p:stCondLst>
                            <p:childTnLst>
                              <p:par>
                                <p:cTn id="9" presetID="21" presetClass="entr" presetSubtype="3"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heel(3)">
                                      <p:cBhvr>
                                        <p:cTn id="11" dur="2000"/>
                                        <p:tgtEl>
                                          <p:spTgt spid="3"/>
                                        </p:tgtEl>
                                      </p:cBhvr>
                                    </p:animEffect>
                                  </p:childTnLst>
                                </p:cTn>
                              </p:par>
                            </p:childTnLst>
                          </p:cTn>
                        </p:par>
                        <p:par>
                          <p:cTn id="12" fill="hold">
                            <p:stCondLst>
                              <p:cond delay="3000"/>
                            </p:stCondLst>
                            <p:childTnLst>
                              <p:par>
                                <p:cTn id="13" presetID="22" presetClass="entr" presetSubtype="4"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down)">
                                      <p:cBhvr>
                                        <p:cTn id="15" dur="2000"/>
                                        <p:tgtEl>
                                          <p:spTgt spid="4"/>
                                        </p:tgtEl>
                                      </p:cBhvr>
                                    </p:animEffect>
                                  </p:childTnLst>
                                </p:cTn>
                              </p:par>
                            </p:childTnLst>
                          </p:cTn>
                        </p:par>
                        <p:par>
                          <p:cTn id="16" fill="hold">
                            <p:stCondLst>
                              <p:cond delay="5000"/>
                            </p:stCondLst>
                            <p:childTnLst>
                              <p:par>
                                <p:cTn id="17" presetID="22" presetClass="entr" presetSubtype="4"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wipe(down)">
                                      <p:cBhvr>
                                        <p:cTn id="19" dur="1000"/>
                                        <p:tgtEl>
                                          <p:spTgt spid="5"/>
                                        </p:tgtEl>
                                      </p:cBhvr>
                                    </p:animEffect>
                                  </p:childTnLst>
                                </p:cTn>
                              </p:par>
                            </p:childTnLst>
                          </p:cTn>
                        </p:par>
                        <p:par>
                          <p:cTn id="20" fill="hold">
                            <p:stCondLst>
                              <p:cond delay="6000"/>
                            </p:stCondLst>
                            <p:childTnLst>
                              <p:par>
                                <p:cTn id="21" presetID="10" presetClass="entr" presetSubtype="0" fill="hold" nodeType="after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22" presetClass="entr" presetSubtype="4" fill="hold" nodeType="withEffect">
                                  <p:stCondLst>
                                    <p:cond delay="500"/>
                                  </p:stCondLst>
                                  <p:childTnLst>
                                    <p:set>
                                      <p:cBhvr>
                                        <p:cTn id="25" dur="1" fill="hold">
                                          <p:stCondLst>
                                            <p:cond delay="0"/>
                                          </p:stCondLst>
                                        </p:cTn>
                                        <p:tgtEl>
                                          <p:spTgt spid="6"/>
                                        </p:tgtEl>
                                        <p:attrNameLst>
                                          <p:attrName>style.visibility</p:attrName>
                                        </p:attrNameLst>
                                      </p:cBhvr>
                                      <p:to>
                                        <p:strVal val="visible"/>
                                      </p:to>
                                    </p:set>
                                    <p:animEffect transition="in" filter="wipe(down)">
                                      <p:cBhvr>
                                        <p:cTn id="26" dur="1000"/>
                                        <p:tgtEl>
                                          <p:spTgt spid="6"/>
                                        </p:tgtEl>
                                      </p:cBhvr>
                                    </p:animEffect>
                                  </p:childTnLst>
                                </p:cTn>
                              </p:par>
                            </p:childTnLst>
                          </p:cTn>
                        </p:par>
                        <p:par>
                          <p:cTn id="27" fill="hold">
                            <p:stCondLst>
                              <p:cond delay="7500"/>
                            </p:stCondLst>
                            <p:childTnLst>
                              <p:par>
                                <p:cTn id="28" presetID="10" presetClass="entr" presetSubtype="0"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22" presetClass="entr" presetSubtype="4"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down)">
                                      <p:cBhvr>
                                        <p:cTn id="33" dur="1000"/>
                                        <p:tgtEl>
                                          <p:spTgt spid="10"/>
                                        </p:tgtEl>
                                      </p:cBhvr>
                                    </p:animEffect>
                                  </p:childTnLst>
                                </p:cTn>
                              </p:par>
                            </p:childTnLst>
                          </p:cTn>
                        </p:par>
                        <p:par>
                          <p:cTn id="34" fill="hold">
                            <p:stCondLst>
                              <p:cond delay="8500"/>
                            </p:stCondLst>
                            <p:childTnLst>
                              <p:par>
                                <p:cTn id="35" presetID="10" presetClass="entr" presetSubtype="0" fill="hold"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22" presetClass="entr" presetSubtype="4" fill="hold" nodeType="with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down)">
                                      <p:cBhvr>
                                        <p:cTn id="40" dur="1000"/>
                                        <p:tgtEl>
                                          <p:spTgt spid="11"/>
                                        </p:tgtEl>
                                      </p:cBhvr>
                                    </p:animEffect>
                                  </p:childTnLst>
                                </p:cTn>
                              </p:par>
                              <p:par>
                                <p:cTn id="41" presetID="22" presetClass="entr" presetSubtype="4"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1000"/>
                                        <p:tgtEl>
                                          <p:spTgt spid="11"/>
                                        </p:tgtEl>
                                      </p:cBhvr>
                                    </p:animEffect>
                                  </p:childTnLst>
                                </p:cTn>
                              </p:par>
                            </p:childTnLst>
                          </p:cTn>
                        </p:par>
                        <p:par>
                          <p:cTn id="44" fill="hold">
                            <p:stCondLst>
                              <p:cond delay="9500"/>
                            </p:stCondLst>
                            <p:childTnLst>
                              <p:par>
                                <p:cTn id="45" presetID="10" presetClass="entr" presetSubtype="0" fill="hold" nodeType="after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22" presetClass="entr" presetSubtype="4"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down)">
                                      <p:cBhvr>
                                        <p:cTn id="50" dur="1000"/>
                                        <p:tgtEl>
                                          <p:spTgt spid="9"/>
                                        </p:tgtEl>
                                      </p:cBhvr>
                                    </p:animEffect>
                                  </p:childTnLst>
                                </p:cTn>
                              </p:par>
                            </p:childTnLst>
                          </p:cTn>
                        </p:par>
                        <p:par>
                          <p:cTn id="51" fill="hold">
                            <p:stCondLst>
                              <p:cond delay="10500"/>
                            </p:stCondLst>
                            <p:childTnLst>
                              <p:par>
                                <p:cTn id="52" presetID="22" presetClass="entr" presetSubtype="4"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down)">
                                      <p:cBhvr>
                                        <p:cTn id="54" dur="1000"/>
                                        <p:tgtEl>
                                          <p:spTgt spid="8"/>
                                        </p:tgtEl>
                                      </p:cBhvr>
                                    </p:animEffect>
                                  </p:childTnLst>
                                </p:cTn>
                              </p:par>
                              <p:par>
                                <p:cTn id="55" presetID="10" presetClass="entr" presetSubtype="0" fill="hold" nodeType="with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500"/>
                                        <p:tgtEl>
                                          <p:spTgt spid="15"/>
                                        </p:tgtEl>
                                      </p:cBhvr>
                                    </p:animEffect>
                                  </p:childTnLst>
                                </p:cTn>
                              </p:par>
                            </p:childTnLst>
                          </p:cTn>
                        </p:par>
                        <p:par>
                          <p:cTn id="58" fill="hold">
                            <p:stCondLst>
                              <p:cond delay="11500"/>
                            </p:stCondLst>
                            <p:childTnLst>
                              <p:par>
                                <p:cTn id="59" presetID="10" presetClass="entr" presetSubtype="0" fill="hold" nodeType="after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fade">
                                      <p:cBhvr>
                                        <p:cTn id="61" dur="500"/>
                                        <p:tgtEl>
                                          <p:spTgt spid="14"/>
                                        </p:tgtEl>
                                      </p:cBhvr>
                                    </p:animEffect>
                                  </p:childTnLst>
                                </p:cTn>
                              </p:par>
                              <p:par>
                                <p:cTn id="62" presetID="22" presetClass="entr" presetSubtype="4"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down)">
                                      <p:cBhvr>
                                        <p:cTn id="64" dur="1000"/>
                                        <p:tgtEl>
                                          <p:spTgt spid="7"/>
                                        </p:tgtEl>
                                      </p:cBhvr>
                                    </p:animEffect>
                                  </p:childTnLst>
                                </p:cTn>
                              </p:par>
                            </p:childTnLst>
                          </p:cTn>
                        </p:par>
                        <p:par>
                          <p:cTn id="65" fill="hold">
                            <p:stCondLst>
                              <p:cond delay="12500"/>
                            </p:stCondLst>
                            <p:childTnLst>
                              <p:par>
                                <p:cTn id="66" presetID="10" presetClass="entr" presetSubtype="0" fill="hold" nodeType="after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fade">
                                      <p:cBhvr>
                                        <p:cTn id="6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457429" y="1875169"/>
            <a:ext cx="4046923" cy="8399204"/>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9610725" y="3880540"/>
            <a:ext cx="7620000" cy="4581525"/>
          </a:xfrm>
          <a:prstGeom prst="rect">
            <a:avLst/>
          </a:prstGeom>
        </p:spPr>
      </p:pic>
      <p:sp>
        <p:nvSpPr>
          <p:cNvPr id="5" name="Text 0"/>
          <p:cNvSpPr/>
          <p:nvPr/>
        </p:nvSpPr>
        <p:spPr>
          <a:xfrm>
            <a:off x="17059275" y="9436698"/>
            <a:ext cx="314325"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06</a:t>
            </a:r>
            <a:endParaRPr lang="en-US" sz="1950" dirty="0"/>
          </a:p>
        </p:txBody>
      </p:sp>
      <p:sp>
        <p:nvSpPr>
          <p:cNvPr id="6" name="Text 1"/>
          <p:cNvSpPr/>
          <p:nvPr/>
        </p:nvSpPr>
        <p:spPr>
          <a:xfrm>
            <a:off x="1724025" y="1604990"/>
            <a:ext cx="8915400" cy="571500"/>
          </a:xfrm>
          <a:prstGeom prst="rect">
            <a:avLst/>
          </a:prstGeom>
          <a:noFill/>
          <a:ln/>
        </p:spPr>
        <p:txBody>
          <a:bodyPr wrap="square" lIns="0" tIns="0" rIns="0" bIns="0" rtlCol="0" anchor="ctr"/>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особенности разработки</a:t>
            </a:r>
            <a:endParaRPr lang="en-US" sz="4500" dirty="0"/>
          </a:p>
        </p:txBody>
      </p:sp>
      <p:sp>
        <p:nvSpPr>
          <p:cNvPr id="7" name="Text 2"/>
          <p:cNvSpPr/>
          <p:nvPr/>
        </p:nvSpPr>
        <p:spPr>
          <a:xfrm>
            <a:off x="1724025" y="2756590"/>
            <a:ext cx="6472082" cy="1333500"/>
          </a:xfrm>
          <a:prstGeom prst="rect">
            <a:avLst/>
          </a:prstGeom>
          <a:noFill/>
          <a:ln/>
        </p:spPr>
        <p:txBody>
          <a:bodyPr wrap="square" lIns="0" tIns="0" rIns="0" bIns="0" rtlCol="0" anchor="t"/>
          <a:lstStyle/>
          <a:p>
            <a:pPr marL="0" indent="0" algn="just">
              <a:lnSpc>
                <a:spcPts val="2625"/>
              </a:lnSpc>
              <a:buNone/>
            </a:pPr>
            <a:r>
              <a:rPr lang="en-US" sz="2250" dirty="0">
                <a:solidFill>
                  <a:srgbClr val="311302"/>
                </a:solidFill>
                <a:latin typeface="Gilroy Light" pitchFamily="34" charset="0"/>
                <a:ea typeface="Gilroy Light" pitchFamily="34" charset="-122"/>
                <a:cs typeface="Gilroy Light" pitchFamily="34" charset="-120"/>
              </a:rPr>
              <a:t>Реализация проекта включала параллельное выполнение основных этапов - разработки графического оформления и программного кода игры.</a:t>
            </a:r>
            <a:endParaRPr lang="en-US" sz="2250" dirty="0"/>
          </a:p>
        </p:txBody>
      </p:sp>
      <p:sp>
        <p:nvSpPr>
          <p:cNvPr id="8" name="Text 3"/>
          <p:cNvSpPr/>
          <p:nvPr/>
        </p:nvSpPr>
        <p:spPr>
          <a:xfrm>
            <a:off x="1724025" y="4476750"/>
            <a:ext cx="6472082" cy="1000125"/>
          </a:xfrm>
          <a:prstGeom prst="rect">
            <a:avLst/>
          </a:prstGeom>
          <a:noFill/>
          <a:ln/>
        </p:spPr>
        <p:txBody>
          <a:bodyPr wrap="square" lIns="0" tIns="0" rIns="0" bIns="0" rtlCol="0" anchor="t"/>
          <a:lstStyle/>
          <a:p>
            <a:pPr marL="0" indent="0" algn="just">
              <a:lnSpc>
                <a:spcPts val="2625"/>
              </a:lnSpc>
              <a:buNone/>
            </a:pPr>
            <a:r>
              <a:rPr lang="en-US" sz="2250" dirty="0">
                <a:solidFill>
                  <a:srgbClr val="311302"/>
                </a:solidFill>
                <a:latin typeface="Gilroy Light" pitchFamily="34" charset="0"/>
                <a:ea typeface="Gilroy Light" pitchFamily="34" charset="-122"/>
                <a:cs typeface="Gilroy Light" pitchFamily="34" charset="-120"/>
              </a:rPr>
              <a:t>Для организации грамотной работы была использована программа для управления проектами – Trello</a:t>
            </a:r>
            <a:endParaRPr lang="en-US" sz="2250" dirty="0"/>
          </a:p>
        </p:txBody>
      </p:sp>
      <p:grpSp>
        <p:nvGrpSpPr>
          <p:cNvPr id="10" name="Группа 9">
            <a:extLst>
              <a:ext uri="{FF2B5EF4-FFF2-40B4-BE49-F238E27FC236}">
                <a16:creationId xmlns:a16="http://schemas.microsoft.com/office/drawing/2014/main" id="{1AB2B508-3995-5847-A0CF-023E02E4FC92}"/>
              </a:ext>
            </a:extLst>
          </p:cNvPr>
          <p:cNvGrpSpPr/>
          <p:nvPr/>
        </p:nvGrpSpPr>
        <p:grpSpPr>
          <a:xfrm>
            <a:off x="9610725" y="3880539"/>
            <a:ext cx="7620000" cy="4581525"/>
            <a:chOff x="9324975" y="3690040"/>
            <a:chExt cx="7620000" cy="4581525"/>
          </a:xfrm>
        </p:grpSpPr>
        <p:pic>
          <p:nvPicPr>
            <p:cNvPr id="4" name="Image 2" descr="preencoded.png"/>
            <p:cNvPicPr>
              <a:picLocks noChangeAspect="1"/>
            </p:cNvPicPr>
            <p:nvPr/>
          </p:nvPicPr>
          <p:blipFill>
            <a:blip r:embed="rId7"/>
            <a:srcRect/>
            <a:stretch/>
          </p:blipFill>
          <p:spPr>
            <a:xfrm>
              <a:off x="9324975" y="3690040"/>
              <a:ext cx="7620000" cy="4581525"/>
            </a:xfrm>
            <a:prstGeom prst="rect">
              <a:avLst/>
            </a:prstGeom>
          </p:spPr>
        </p:pic>
        <p:sp>
          <p:nvSpPr>
            <p:cNvPr id="9" name="Text 4"/>
            <p:cNvSpPr/>
            <p:nvPr/>
          </p:nvSpPr>
          <p:spPr>
            <a:xfrm>
              <a:off x="12896850" y="3734074"/>
              <a:ext cx="457200" cy="190500"/>
            </a:xfrm>
            <a:prstGeom prst="rect">
              <a:avLst/>
            </a:prstGeom>
            <a:noFill/>
            <a:ln/>
          </p:spPr>
          <p:txBody>
            <a:bodyPr wrap="square" lIns="0" tIns="0" rIns="0" bIns="0" rtlCol="0" anchor="t"/>
            <a:lstStyle/>
            <a:p>
              <a:pPr marL="0" indent="0">
                <a:lnSpc>
                  <a:spcPts val="1350"/>
                </a:lnSpc>
                <a:buNone/>
              </a:pPr>
              <a:r>
                <a:rPr lang="en-US" sz="1200" kern="0" spc="72" dirty="0">
                  <a:solidFill>
                    <a:srgbClr val="EAEAEA"/>
                  </a:solidFill>
                  <a:latin typeface="Gilroy ExtraBold" pitchFamily="34" charset="0"/>
                  <a:ea typeface="Gilroy ExtraBold" pitchFamily="34" charset="-122"/>
                  <a:cs typeface="Gilroy ExtraBold" pitchFamily="34" charset="-120"/>
                </a:rPr>
                <a:t>Trello</a:t>
              </a:r>
              <a:endParaRPr lang="en-US" sz="1200" dirty="0"/>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500"/>
                                  </p:stCondLst>
                                  <p:childTnLst>
                                    <p:animMotion origin="layout" path="M -4.16667E-6 4.32099E-6 L -0.00954 -0.01096 " pathEditMode="relative" rAng="0" ptsTypes="AA">
                                      <p:cBhvr>
                                        <p:cTn id="6" dur="1000" fill="hold"/>
                                        <p:tgtEl>
                                          <p:spTgt spid="10"/>
                                        </p:tgtEl>
                                        <p:attrNameLst>
                                          <p:attrName>ppt_x</p:attrName>
                                          <p:attrName>ppt_y</p:attrName>
                                        </p:attrNameLst>
                                      </p:cBhvr>
                                      <p:rCtr x="-477" y="-5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271463" y="371475"/>
            <a:ext cx="7296150" cy="4581525"/>
          </a:xfrm>
          <a:prstGeom prst="rect">
            <a:avLst/>
          </a:prstGeom>
        </p:spPr>
      </p:pic>
      <p:pic>
        <p:nvPicPr>
          <p:cNvPr id="4" name="Imag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491038" y="5528500"/>
            <a:ext cx="6619875" cy="4581525"/>
          </a:xfrm>
          <a:prstGeom prst="rect">
            <a:avLst/>
          </a:prstGeom>
        </p:spPr>
      </p:pic>
      <p:pic>
        <p:nvPicPr>
          <p:cNvPr id="6" name="Image 4"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5449438" y="0"/>
            <a:ext cx="81251" cy="1398115"/>
          </a:xfrm>
          <a:prstGeom prst="rect">
            <a:avLst/>
          </a:prstGeom>
        </p:spPr>
      </p:pic>
      <p:sp>
        <p:nvSpPr>
          <p:cNvPr id="7" name="Text 0"/>
          <p:cNvSpPr/>
          <p:nvPr/>
        </p:nvSpPr>
        <p:spPr>
          <a:xfrm>
            <a:off x="17059275" y="9436698"/>
            <a:ext cx="295275"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07</a:t>
            </a:r>
            <a:endParaRPr lang="en-US" sz="1950" dirty="0"/>
          </a:p>
        </p:txBody>
      </p:sp>
      <p:sp>
        <p:nvSpPr>
          <p:cNvPr id="8" name="Text 1"/>
          <p:cNvSpPr/>
          <p:nvPr/>
        </p:nvSpPr>
        <p:spPr>
          <a:xfrm>
            <a:off x="13163550" y="1604990"/>
            <a:ext cx="3733800" cy="571500"/>
          </a:xfrm>
          <a:prstGeom prst="rect">
            <a:avLst/>
          </a:prstGeom>
          <a:noFill/>
          <a:ln/>
        </p:spPr>
        <p:txBody>
          <a:bodyPr wrap="square" lIns="0" tIns="0" rIns="0" bIns="0" rtlCol="0" anchor="ctr"/>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Нейросети</a:t>
            </a:r>
            <a:endParaRPr lang="en-US" sz="4500" dirty="0"/>
          </a:p>
        </p:txBody>
      </p:sp>
      <p:sp>
        <p:nvSpPr>
          <p:cNvPr id="9" name="Text 2"/>
          <p:cNvSpPr/>
          <p:nvPr/>
        </p:nvSpPr>
        <p:spPr>
          <a:xfrm>
            <a:off x="10429875" y="2756590"/>
            <a:ext cx="6472082" cy="1666875"/>
          </a:xfrm>
          <a:prstGeom prst="rect">
            <a:avLst/>
          </a:prstGeom>
          <a:noFill/>
          <a:ln/>
        </p:spPr>
        <p:txBody>
          <a:bodyPr wrap="square" lIns="0" tIns="0" rIns="0" bIns="0" rtlCol="0" anchor="t"/>
          <a:lstStyle/>
          <a:p>
            <a:pPr marL="0" indent="0" algn="just">
              <a:lnSpc>
                <a:spcPts val="2625"/>
              </a:lnSpc>
              <a:buNone/>
            </a:pPr>
            <a:r>
              <a:rPr lang="en-US" sz="2250" dirty="0">
                <a:solidFill>
                  <a:srgbClr val="311302"/>
                </a:solidFill>
                <a:latin typeface="Gilroy Light" pitchFamily="34" charset="0"/>
                <a:ea typeface="Gilroy Light" pitchFamily="34" charset="-122"/>
                <a:cs typeface="Gilroy Light" pitchFamily="34" charset="-120"/>
              </a:rPr>
              <a:t>Также важным аспектом данного проекта являлось использование нейросетей в процессе разработки игры для написания сценария – ChatGPT и отрисовки некоторых графических элементов – BlueWillow</a:t>
            </a:r>
            <a:endParaRPr lang="en-US" sz="2250" dirty="0"/>
          </a:p>
        </p:txBody>
      </p:sp>
      <p:grpSp>
        <p:nvGrpSpPr>
          <p:cNvPr id="13" name="Группа 12">
            <a:extLst>
              <a:ext uri="{FF2B5EF4-FFF2-40B4-BE49-F238E27FC236}">
                <a16:creationId xmlns:a16="http://schemas.microsoft.com/office/drawing/2014/main" id="{DCBCA9E5-B8FC-B445-A4E1-9D007BAF4352}"/>
              </a:ext>
            </a:extLst>
          </p:cNvPr>
          <p:cNvGrpSpPr/>
          <p:nvPr/>
        </p:nvGrpSpPr>
        <p:grpSpPr>
          <a:xfrm>
            <a:off x="271463" y="378524"/>
            <a:ext cx="7305675" cy="4581525"/>
            <a:chOff x="566738" y="561975"/>
            <a:chExt cx="7305675" cy="4581525"/>
          </a:xfrm>
        </p:grpSpPr>
        <p:pic>
          <p:nvPicPr>
            <p:cNvPr id="3" name="Image 1" descr="preencoded.png"/>
            <p:cNvPicPr>
              <a:picLocks noChangeAspect="1"/>
            </p:cNvPicPr>
            <p:nvPr/>
          </p:nvPicPr>
          <p:blipFill>
            <a:blip r:embed="rId9"/>
            <a:srcRect/>
            <a:stretch/>
          </p:blipFill>
          <p:spPr>
            <a:xfrm>
              <a:off x="566738" y="561975"/>
              <a:ext cx="7305675" cy="4581525"/>
            </a:xfrm>
            <a:prstGeom prst="rect">
              <a:avLst/>
            </a:prstGeom>
          </p:spPr>
        </p:pic>
        <p:sp>
          <p:nvSpPr>
            <p:cNvPr id="10" name="Text 3"/>
            <p:cNvSpPr/>
            <p:nvPr/>
          </p:nvSpPr>
          <p:spPr>
            <a:xfrm>
              <a:off x="3848100" y="606010"/>
              <a:ext cx="723900" cy="190500"/>
            </a:xfrm>
            <a:prstGeom prst="rect">
              <a:avLst/>
            </a:prstGeom>
            <a:noFill/>
            <a:ln/>
          </p:spPr>
          <p:txBody>
            <a:bodyPr wrap="square" lIns="0" tIns="0" rIns="0" bIns="0" rtlCol="0" anchor="t"/>
            <a:lstStyle/>
            <a:p>
              <a:pPr marL="0" indent="0">
                <a:lnSpc>
                  <a:spcPts val="1350"/>
                </a:lnSpc>
                <a:buNone/>
              </a:pPr>
              <a:r>
                <a:rPr lang="en-US" sz="1200" kern="0" spc="72" dirty="0">
                  <a:solidFill>
                    <a:srgbClr val="EAEAEA"/>
                  </a:solidFill>
                  <a:latin typeface="Gilroy ExtraBold" pitchFamily="34" charset="0"/>
                  <a:ea typeface="Gilroy ExtraBold" pitchFamily="34" charset="-122"/>
                  <a:cs typeface="Gilroy ExtraBold" pitchFamily="34" charset="-120"/>
                </a:rPr>
                <a:t>ChatGPT</a:t>
              </a:r>
              <a:endParaRPr lang="en-US" sz="1200" dirty="0"/>
            </a:p>
          </p:txBody>
        </p:sp>
      </p:grpSp>
      <p:grpSp>
        <p:nvGrpSpPr>
          <p:cNvPr id="14" name="Группа 13">
            <a:extLst>
              <a:ext uri="{FF2B5EF4-FFF2-40B4-BE49-F238E27FC236}">
                <a16:creationId xmlns:a16="http://schemas.microsoft.com/office/drawing/2014/main" id="{EBC70099-9D2F-5447-B110-D5D0F3DEE9FC}"/>
              </a:ext>
            </a:extLst>
          </p:cNvPr>
          <p:cNvGrpSpPr/>
          <p:nvPr/>
        </p:nvGrpSpPr>
        <p:grpSpPr>
          <a:xfrm>
            <a:off x="4481513" y="5514402"/>
            <a:ext cx="6629400" cy="4581525"/>
            <a:chOff x="4090987" y="5338000"/>
            <a:chExt cx="6629400" cy="4581525"/>
          </a:xfrm>
        </p:grpSpPr>
        <p:pic>
          <p:nvPicPr>
            <p:cNvPr id="5" name="Image 3" descr="preencoded.png"/>
            <p:cNvPicPr>
              <a:picLocks noChangeAspect="1"/>
            </p:cNvPicPr>
            <p:nvPr/>
          </p:nvPicPr>
          <p:blipFill>
            <a:blip r:embed="rId10"/>
            <a:srcRect/>
            <a:stretch/>
          </p:blipFill>
          <p:spPr>
            <a:xfrm>
              <a:off x="4090987" y="5338000"/>
              <a:ext cx="6629400" cy="4581525"/>
            </a:xfrm>
            <a:prstGeom prst="rect">
              <a:avLst/>
            </a:prstGeom>
          </p:spPr>
        </p:pic>
        <p:sp>
          <p:nvSpPr>
            <p:cNvPr id="11" name="Text 4"/>
            <p:cNvSpPr/>
            <p:nvPr/>
          </p:nvSpPr>
          <p:spPr>
            <a:xfrm>
              <a:off x="6953250" y="5382034"/>
              <a:ext cx="885825" cy="190500"/>
            </a:xfrm>
            <a:prstGeom prst="rect">
              <a:avLst/>
            </a:prstGeom>
            <a:noFill/>
            <a:ln/>
          </p:spPr>
          <p:txBody>
            <a:bodyPr wrap="square" lIns="0" tIns="0" rIns="0" bIns="0" rtlCol="0" anchor="t"/>
            <a:lstStyle/>
            <a:p>
              <a:pPr marL="0" indent="0">
                <a:lnSpc>
                  <a:spcPts val="1350"/>
                </a:lnSpc>
                <a:buNone/>
              </a:pPr>
              <a:r>
                <a:rPr lang="en-US" sz="1200" kern="0" spc="72" dirty="0">
                  <a:solidFill>
                    <a:srgbClr val="EAEAEA"/>
                  </a:solidFill>
                  <a:latin typeface="Gilroy ExtraBold" pitchFamily="34" charset="0"/>
                  <a:ea typeface="Gilroy ExtraBold" pitchFamily="34" charset="-122"/>
                  <a:cs typeface="Gilroy ExtraBold" pitchFamily="34" charset="-120"/>
                </a:rPr>
                <a:t>BlueWillow</a:t>
              </a:r>
              <a:endParaRPr lang="en-US" sz="1200" dirty="0"/>
            </a:p>
          </p:txBody>
        </p:sp>
      </p:gr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500"/>
                                  </p:stCondLst>
                                  <p:childTnLst>
                                    <p:animMotion origin="layout" path="M -0.00017 -0.00015 L 0.0119 0.01328 " pathEditMode="relative" rAng="0" ptsTypes="AA">
                                      <p:cBhvr>
                                        <p:cTn id="6" dur="2000" fill="hold"/>
                                        <p:tgtEl>
                                          <p:spTgt spid="13"/>
                                        </p:tgtEl>
                                        <p:attrNameLst>
                                          <p:attrName>ppt_x</p:attrName>
                                          <p:attrName>ppt_y</p:attrName>
                                        </p:attrNameLst>
                                      </p:cBhvr>
                                      <p:rCtr x="599" y="664"/>
                                    </p:animMotion>
                                  </p:childTnLst>
                                </p:cTn>
                              </p:par>
                            </p:childTnLst>
                          </p:cTn>
                        </p:par>
                        <p:par>
                          <p:cTn id="7" fill="hold">
                            <p:stCondLst>
                              <p:cond delay="2500"/>
                            </p:stCondLst>
                            <p:childTnLst>
                              <p:par>
                                <p:cTn id="8" presetID="0" presetClass="path" presetSubtype="0" accel="50000" decel="50000" fill="hold" nodeType="afterEffect">
                                  <p:stCondLst>
                                    <p:cond delay="0"/>
                                  </p:stCondLst>
                                  <p:childTnLst>
                                    <p:animMotion origin="layout" path="M 4.30556E-6 9.87654E-7 L -0.01198 -0.01436 " pathEditMode="relative" rAng="0" ptsTypes="AA">
                                      <p:cBhvr>
                                        <p:cTn id="9" dur="2000" fill="hold"/>
                                        <p:tgtEl>
                                          <p:spTgt spid="14"/>
                                        </p:tgtEl>
                                        <p:attrNameLst>
                                          <p:attrName>ppt_x</p:attrName>
                                          <p:attrName>ppt_y</p:attrName>
                                        </p:attrNameLst>
                                      </p:cBhvr>
                                      <p:rCtr x="-608" y="-69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extLst>
              <a:ext uri="{96DAC541-7B7A-43D3-8B79-37D633B846F1}">
                <asvg:svgBlip xmlns:asvg="http://schemas.microsoft.com/office/drawing/2016/SVG/main" r:embed="rId4"/>
              </a:ext>
            </a:extLst>
          </a:blip>
          <a:srcRect/>
          <a:stretch/>
        </p:blipFill>
        <p:spPr>
          <a:xfrm>
            <a:off x="1148707" y="2281889"/>
            <a:ext cx="15990587" cy="975661"/>
          </a:xfrm>
          <a:prstGeom prst="rect">
            <a:avLst/>
          </a:prstGeom>
        </p:spPr>
      </p:pic>
      <p:pic>
        <p:nvPicPr>
          <p:cNvPr id="3" name="Image 1"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8707" y="3229975"/>
            <a:ext cx="8042065" cy="5674784"/>
          </a:xfrm>
          <a:prstGeom prst="rect">
            <a:avLst/>
          </a:prstGeom>
        </p:spPr>
      </p:pic>
      <p:pic>
        <p:nvPicPr>
          <p:cNvPr id="4" name="Image 2"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9162785" y="6942758"/>
            <a:ext cx="3414585" cy="1962001"/>
          </a:xfrm>
          <a:prstGeom prst="rect">
            <a:avLst/>
          </a:prstGeom>
        </p:spPr>
      </p:pic>
      <p:pic>
        <p:nvPicPr>
          <p:cNvPr id="5" name="Image 3"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9162785" y="5010531"/>
            <a:ext cx="3414585" cy="1962001"/>
          </a:xfrm>
          <a:prstGeom prst="rect">
            <a:avLst/>
          </a:prstGeom>
        </p:spPr>
      </p:pic>
      <p:pic>
        <p:nvPicPr>
          <p:cNvPr id="6" name="Image 4" descr="preencoded.png"/>
          <p:cNvPicPr>
            <a:picLocks noChangeAspect="1"/>
          </p:cNvPicPr>
          <p:nvPr/>
        </p:nvPicPr>
        <p:blipFill>
          <a:blip r:embed="rId11">
            <a:extLst>
              <a:ext uri="{96DAC541-7B7A-43D3-8B79-37D633B846F1}">
                <asvg:svgBlip xmlns:asvg="http://schemas.microsoft.com/office/drawing/2016/SVG/main" r:embed="rId12"/>
              </a:ext>
            </a:extLst>
          </a:blip>
          <a:srcRect/>
          <a:stretch/>
        </p:blipFill>
        <p:spPr>
          <a:xfrm>
            <a:off x="9162785" y="3229975"/>
            <a:ext cx="3414585" cy="1810331"/>
          </a:xfrm>
          <a:prstGeom prst="rect">
            <a:avLst/>
          </a:prstGeom>
        </p:spPr>
      </p:pic>
      <p:pic>
        <p:nvPicPr>
          <p:cNvPr id="7" name="Image 5" descr="preencoded.png"/>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12547471" y="6942758"/>
            <a:ext cx="4591822" cy="1962001"/>
          </a:xfrm>
          <a:prstGeom prst="rect">
            <a:avLst/>
          </a:prstGeom>
        </p:spPr>
      </p:pic>
      <p:pic>
        <p:nvPicPr>
          <p:cNvPr id="8" name="Image 6" descr="preencoded.png"/>
          <p:cNvPicPr>
            <a:picLocks noChangeAspect="1"/>
          </p:cNvPicPr>
          <p:nvPr/>
        </p:nvPicPr>
        <p:blipFill>
          <a:blip r:embed="rId15">
            <a:extLst>
              <a:ext uri="{96DAC541-7B7A-43D3-8B79-37D633B846F1}">
                <asvg:svgBlip xmlns:asvg="http://schemas.microsoft.com/office/drawing/2016/SVG/main" r:embed="rId16"/>
              </a:ext>
            </a:extLst>
          </a:blip>
          <a:srcRect/>
          <a:stretch/>
        </p:blipFill>
        <p:spPr>
          <a:xfrm>
            <a:off x="12547471" y="5010531"/>
            <a:ext cx="4591822" cy="1962001"/>
          </a:xfrm>
          <a:prstGeom prst="rect">
            <a:avLst/>
          </a:prstGeom>
        </p:spPr>
      </p:pic>
      <p:pic>
        <p:nvPicPr>
          <p:cNvPr id="9" name="Image 7" descr="preencoded.png"/>
          <p:cNvPicPr>
            <a:picLocks noChangeAspect="1"/>
          </p:cNvPicPr>
          <p:nvPr/>
        </p:nvPicPr>
        <p:blipFill>
          <a:blip r:embed="rId17">
            <a:extLst>
              <a:ext uri="{96DAC541-7B7A-43D3-8B79-37D633B846F1}">
                <asvg:svgBlip xmlns:asvg="http://schemas.microsoft.com/office/drawing/2016/SVG/main" r:embed="rId18"/>
              </a:ext>
            </a:extLst>
          </a:blip>
          <a:srcRect/>
          <a:stretch/>
        </p:blipFill>
        <p:spPr>
          <a:xfrm>
            <a:off x="12547471" y="3229975"/>
            <a:ext cx="4591822" cy="1810331"/>
          </a:xfrm>
          <a:prstGeom prst="rect">
            <a:avLst/>
          </a:prstGeom>
        </p:spPr>
      </p:pic>
      <p:sp>
        <p:nvSpPr>
          <p:cNvPr id="10" name="Text 0"/>
          <p:cNvSpPr/>
          <p:nvPr/>
        </p:nvSpPr>
        <p:spPr>
          <a:xfrm>
            <a:off x="17059275" y="9436698"/>
            <a:ext cx="314325" cy="285750"/>
          </a:xfrm>
          <a:prstGeom prst="rect">
            <a:avLst/>
          </a:prstGeom>
          <a:noFill/>
          <a:ln/>
        </p:spPr>
        <p:txBody>
          <a:bodyPr wrap="square" lIns="0" tIns="0" rIns="0" bIns="0" rtlCol="0" anchor="t"/>
          <a:lstStyle/>
          <a:p>
            <a:pPr marL="0" indent="0" algn="l">
              <a:lnSpc>
                <a:spcPts val="2250"/>
              </a:lnSpc>
              <a:buNone/>
            </a:pPr>
            <a:r>
              <a:rPr lang="en-US" sz="1950" dirty="0">
                <a:solidFill>
                  <a:srgbClr val="311302"/>
                </a:solidFill>
                <a:latin typeface="Gilroy Light" pitchFamily="34" charset="0"/>
                <a:ea typeface="Gilroy Light" pitchFamily="34" charset="-122"/>
                <a:cs typeface="Gilroy Light" pitchFamily="34" charset="-120"/>
              </a:rPr>
              <a:t>08</a:t>
            </a:r>
            <a:endParaRPr lang="en-US" sz="1950" dirty="0"/>
          </a:p>
        </p:txBody>
      </p:sp>
      <p:sp>
        <p:nvSpPr>
          <p:cNvPr id="11" name="Text 1"/>
          <p:cNvSpPr/>
          <p:nvPr/>
        </p:nvSpPr>
        <p:spPr>
          <a:xfrm>
            <a:off x="1133475" y="1148544"/>
            <a:ext cx="5238750" cy="571500"/>
          </a:xfrm>
          <a:prstGeom prst="rect">
            <a:avLst/>
          </a:prstGeom>
          <a:noFill/>
          <a:ln/>
        </p:spPr>
        <p:txBody>
          <a:bodyPr wrap="square" lIns="0" tIns="0" rIns="0" bIns="0" rtlCol="0" anchor="ctr"/>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Описание игры</a:t>
            </a:r>
            <a:endParaRPr lang="en-US" sz="4500" dirty="0"/>
          </a:p>
        </p:txBody>
      </p:sp>
      <p:sp>
        <p:nvSpPr>
          <p:cNvPr id="12" name="Text 2"/>
          <p:cNvSpPr/>
          <p:nvPr/>
        </p:nvSpPr>
        <p:spPr>
          <a:xfrm>
            <a:off x="10496550" y="3982743"/>
            <a:ext cx="733425" cy="304800"/>
          </a:xfrm>
          <a:prstGeom prst="rect">
            <a:avLst/>
          </a:prstGeom>
          <a:noFill/>
          <a:ln/>
        </p:spPr>
        <p:txBody>
          <a:bodyPr wrap="square" lIns="0" tIns="0" rIns="0" bIns="0" rtlCol="0" anchor="t"/>
          <a:lstStyle/>
          <a:p>
            <a:pPr marL="0" indent="0" algn="l">
              <a:lnSpc>
                <a:spcPts val="2400"/>
              </a:lnSpc>
              <a:buNone/>
            </a:pPr>
            <a:r>
              <a:rPr lang="en-US" sz="2100" dirty="0">
                <a:solidFill>
                  <a:srgbClr val="311302"/>
                </a:solidFill>
                <a:latin typeface="Gilroy Light" pitchFamily="34" charset="0"/>
                <a:ea typeface="Gilroy Light" pitchFamily="34" charset="-122"/>
                <a:cs typeface="Gilroy Light" pitchFamily="34" charset="-120"/>
              </a:rPr>
              <a:t>Жанр</a:t>
            </a:r>
            <a:endParaRPr lang="en-US" sz="2100" dirty="0"/>
          </a:p>
        </p:txBody>
      </p:sp>
      <p:sp>
        <p:nvSpPr>
          <p:cNvPr id="13" name="Text 3"/>
          <p:cNvSpPr/>
          <p:nvPr/>
        </p:nvSpPr>
        <p:spPr>
          <a:xfrm>
            <a:off x="10182225" y="5839123"/>
            <a:ext cx="1352550" cy="304800"/>
          </a:xfrm>
          <a:prstGeom prst="rect">
            <a:avLst/>
          </a:prstGeom>
          <a:noFill/>
          <a:ln/>
        </p:spPr>
        <p:txBody>
          <a:bodyPr wrap="square" lIns="0" tIns="0" rIns="0" bIns="0" rtlCol="0" anchor="t"/>
          <a:lstStyle/>
          <a:p>
            <a:pPr marL="0" indent="0" algn="l">
              <a:lnSpc>
                <a:spcPts val="2400"/>
              </a:lnSpc>
              <a:buNone/>
            </a:pPr>
            <a:r>
              <a:rPr lang="en-US" sz="2100" dirty="0">
                <a:solidFill>
                  <a:srgbClr val="311302"/>
                </a:solidFill>
                <a:latin typeface="Gilroy Light" pitchFamily="34" charset="0"/>
                <a:ea typeface="Gilroy Light" pitchFamily="34" charset="-122"/>
                <a:cs typeface="Gilroy Light" pitchFamily="34" charset="-120"/>
              </a:rPr>
              <a:t>Аудитория</a:t>
            </a:r>
            <a:endParaRPr lang="en-US" sz="2100" dirty="0"/>
          </a:p>
        </p:txBody>
      </p:sp>
      <p:sp>
        <p:nvSpPr>
          <p:cNvPr id="14" name="Text 4"/>
          <p:cNvSpPr/>
          <p:nvPr/>
        </p:nvSpPr>
        <p:spPr>
          <a:xfrm>
            <a:off x="10115550" y="7771358"/>
            <a:ext cx="1495425" cy="304800"/>
          </a:xfrm>
          <a:prstGeom prst="rect">
            <a:avLst/>
          </a:prstGeom>
          <a:noFill/>
          <a:ln/>
        </p:spPr>
        <p:txBody>
          <a:bodyPr wrap="square" lIns="0" tIns="0" rIns="0" bIns="0" rtlCol="0" anchor="t"/>
          <a:lstStyle/>
          <a:p>
            <a:pPr marL="0" indent="0" algn="l">
              <a:lnSpc>
                <a:spcPts val="2400"/>
              </a:lnSpc>
              <a:buNone/>
            </a:pPr>
            <a:r>
              <a:rPr lang="en-US" sz="2100" dirty="0">
                <a:solidFill>
                  <a:srgbClr val="311302"/>
                </a:solidFill>
                <a:latin typeface="Gilroy Light" pitchFamily="34" charset="0"/>
                <a:ea typeface="Gilroy Light" pitchFamily="34" charset="-122"/>
                <a:cs typeface="Gilroy Light" pitchFamily="34" charset="-120"/>
              </a:rPr>
              <a:t>Платформа</a:t>
            </a:r>
            <a:endParaRPr lang="en-US" sz="2100" dirty="0"/>
          </a:p>
        </p:txBody>
      </p:sp>
      <p:sp>
        <p:nvSpPr>
          <p:cNvPr id="15" name="Text 5"/>
          <p:cNvSpPr/>
          <p:nvPr/>
        </p:nvSpPr>
        <p:spPr>
          <a:xfrm>
            <a:off x="1924050" y="3661460"/>
            <a:ext cx="6463312" cy="4572000"/>
          </a:xfrm>
          <a:prstGeom prst="rect">
            <a:avLst/>
          </a:prstGeom>
          <a:noFill/>
          <a:ln/>
        </p:spPr>
        <p:txBody>
          <a:bodyPr wrap="square" lIns="0" tIns="0" rIns="0" bIns="0" rtlCol="0" anchor="t"/>
          <a:lstStyle/>
          <a:p>
            <a:pPr marL="0" indent="0" algn="just">
              <a:lnSpc>
                <a:spcPts val="2400"/>
              </a:lnSpc>
              <a:buNone/>
            </a:pPr>
            <a:r>
              <a:rPr lang="en-US" sz="2100" dirty="0">
                <a:solidFill>
                  <a:srgbClr val="311302"/>
                </a:solidFill>
                <a:latin typeface="Gilroy Light" pitchFamily="34" charset="0"/>
                <a:ea typeface="Gilroy Light" pitchFamily="34" charset="-122"/>
                <a:cs typeface="Gilroy Light" pitchFamily="34" charset="-120"/>
              </a:rPr>
              <a:t>Когда твоя жизнь разваливается перед твоими глазами, какие выборы остаются? В Ashen Dawn, вы отправитесь в путешествие вместе с Виктором Сахаровым, физиком-ядерщиком, который потерял всё, что было дорого ему. 
Его утопающий в депрессии ум начинает видеть странные вещи, и теперь он должен пройти через испытания, чтобы выжить. Вас ждут головоломки и опасности, и только вы можете помочь Сахарову найти силы, чтобы справиться с трудностями. 
Когда реальность и иллюзии становятся неотличимыми, сможете ли вы помочь Сахарову принять свою жизнь такой, какая она есть?</a:t>
            </a:r>
            <a:endParaRPr lang="en-US" sz="2100" dirty="0"/>
          </a:p>
        </p:txBody>
      </p:sp>
      <p:sp>
        <p:nvSpPr>
          <p:cNvPr id="16" name="Text 6"/>
          <p:cNvSpPr/>
          <p:nvPr/>
        </p:nvSpPr>
        <p:spPr>
          <a:xfrm>
            <a:off x="13744575" y="7771358"/>
            <a:ext cx="2304722" cy="304800"/>
          </a:xfrm>
          <a:prstGeom prst="rect">
            <a:avLst/>
          </a:prstGeom>
          <a:noFill/>
          <a:ln/>
        </p:spPr>
        <p:txBody>
          <a:bodyPr wrap="square" lIns="0" tIns="0" rIns="0" bIns="0" rtlCol="0" anchor="t"/>
          <a:lstStyle/>
          <a:p>
            <a:pPr marL="0" indent="0" algn="l">
              <a:lnSpc>
                <a:spcPts val="2400"/>
              </a:lnSpc>
              <a:buNone/>
            </a:pPr>
            <a:r>
              <a:rPr lang="en-US" sz="2100" dirty="0">
                <a:solidFill>
                  <a:srgbClr val="311302"/>
                </a:solidFill>
                <a:latin typeface="Gilroy Light" pitchFamily="34" charset="0"/>
                <a:ea typeface="Gilroy Light" pitchFamily="34" charset="-122"/>
                <a:cs typeface="Gilroy Light" pitchFamily="34" charset="-120"/>
              </a:rPr>
              <a:t>Телефон, Android</a:t>
            </a:r>
            <a:endParaRPr lang="en-US" sz="2100" dirty="0"/>
          </a:p>
        </p:txBody>
      </p:sp>
      <p:sp>
        <p:nvSpPr>
          <p:cNvPr id="17" name="Text 7"/>
          <p:cNvSpPr/>
          <p:nvPr/>
        </p:nvSpPr>
        <p:spPr>
          <a:xfrm>
            <a:off x="14249400" y="5839132"/>
            <a:ext cx="1171575" cy="304800"/>
          </a:xfrm>
          <a:prstGeom prst="rect">
            <a:avLst/>
          </a:prstGeom>
          <a:noFill/>
          <a:ln/>
        </p:spPr>
        <p:txBody>
          <a:bodyPr wrap="square" lIns="0" tIns="0" rIns="0" bIns="0" rtlCol="0" anchor="t"/>
          <a:lstStyle/>
          <a:p>
            <a:pPr marL="0" indent="0" algn="l">
              <a:lnSpc>
                <a:spcPts val="2400"/>
              </a:lnSpc>
              <a:buNone/>
            </a:pPr>
            <a:r>
              <a:rPr lang="en-US" sz="2100" dirty="0">
                <a:solidFill>
                  <a:srgbClr val="311302"/>
                </a:solidFill>
                <a:latin typeface="Gilroy Light" pitchFamily="34" charset="0"/>
                <a:ea typeface="Gilroy Light" pitchFamily="34" charset="-122"/>
                <a:cs typeface="Gilroy Light" pitchFamily="34" charset="-120"/>
              </a:rPr>
              <a:t>14-26 лет</a:t>
            </a:r>
            <a:endParaRPr lang="en-US" sz="2100" dirty="0"/>
          </a:p>
        </p:txBody>
      </p:sp>
      <p:sp>
        <p:nvSpPr>
          <p:cNvPr id="18" name="Text 8"/>
          <p:cNvSpPr/>
          <p:nvPr/>
        </p:nvSpPr>
        <p:spPr>
          <a:xfrm>
            <a:off x="13325475" y="3982743"/>
            <a:ext cx="3009900" cy="304800"/>
          </a:xfrm>
          <a:prstGeom prst="rect">
            <a:avLst/>
          </a:prstGeom>
          <a:noFill/>
          <a:ln/>
        </p:spPr>
        <p:txBody>
          <a:bodyPr wrap="square" lIns="0" tIns="0" rIns="0" bIns="0" rtlCol="0" anchor="t"/>
          <a:lstStyle/>
          <a:p>
            <a:pPr marL="0" indent="0" algn="l">
              <a:lnSpc>
                <a:spcPts val="2400"/>
              </a:lnSpc>
              <a:buNone/>
            </a:pPr>
            <a:r>
              <a:rPr lang="en-US" sz="2100" dirty="0">
                <a:solidFill>
                  <a:srgbClr val="311302"/>
                </a:solidFill>
                <a:latin typeface="Gilroy Light" pitchFamily="34" charset="0"/>
                <a:ea typeface="Gilroy Light" pitchFamily="34" charset="-122"/>
                <a:cs typeface="Gilroy Light" pitchFamily="34" charset="-120"/>
              </a:rPr>
              <a:t>Приключенческая игра</a:t>
            </a:r>
            <a:endParaRPr lang="en-US" sz="2100" dirty="0"/>
          </a:p>
        </p:txBody>
      </p:sp>
      <p:sp>
        <p:nvSpPr>
          <p:cNvPr id="19" name="Text 9"/>
          <p:cNvSpPr/>
          <p:nvPr/>
        </p:nvSpPr>
        <p:spPr>
          <a:xfrm>
            <a:off x="6410325" y="2569694"/>
            <a:ext cx="5734050" cy="400050"/>
          </a:xfrm>
          <a:prstGeom prst="rect">
            <a:avLst/>
          </a:prstGeom>
          <a:noFill/>
          <a:ln/>
        </p:spPr>
        <p:txBody>
          <a:bodyPr wrap="square" lIns="0" tIns="0" rIns="0" bIns="0" rtlCol="0" anchor="t"/>
          <a:lstStyle/>
          <a:p>
            <a:pPr marL="0" indent="0">
              <a:lnSpc>
                <a:spcPts val="3075"/>
              </a:lnSpc>
              <a:buNone/>
            </a:pPr>
            <a:r>
              <a:rPr lang="en-US" sz="2700" dirty="0">
                <a:solidFill>
                  <a:srgbClr val="F5E9CF"/>
                </a:solidFill>
                <a:latin typeface="Gilroy Light" pitchFamily="34" charset="0"/>
                <a:ea typeface="Gilroy Light" pitchFamily="34" charset="-122"/>
                <a:cs typeface="Gilroy Light" pitchFamily="34" charset="-120"/>
              </a:rPr>
              <a:t>Ashen Dawn (Пепельный Рассвет)</a:t>
            </a:r>
            <a:endParaRPr lang="en-US" sz="27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F5E9CF"/>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rcRect/>
          <a:stretch/>
        </p:blipFill>
        <p:spPr>
          <a:xfrm>
            <a:off x="0" y="0"/>
            <a:ext cx="18288000" cy="10287000"/>
          </a:xfrm>
          <a:prstGeom prst="rect">
            <a:avLst/>
          </a:prstGeom>
        </p:spPr>
      </p:pic>
      <p:pic>
        <p:nvPicPr>
          <p:cNvPr id="3" name="Image 1" descr="preencoded.png"/>
          <p:cNvPicPr>
            <a:picLocks noChangeAspect="1"/>
          </p:cNvPicPr>
          <p:nvPr/>
        </p:nvPicPr>
        <p:blipFill>
          <a:blip r:embed="rId4"/>
          <a:srcRect/>
          <a:stretch/>
        </p:blipFill>
        <p:spPr>
          <a:xfrm>
            <a:off x="0" y="0"/>
            <a:ext cx="11733526" cy="10287000"/>
          </a:xfrm>
          <a:prstGeom prst="rect">
            <a:avLst/>
          </a:prstGeom>
        </p:spPr>
      </p:pic>
      <p:pic>
        <p:nvPicPr>
          <p:cNvPr id="4" name="Image 2" descr="preencoded.png"/>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1148707" y="3294822"/>
            <a:ext cx="219159" cy="219159"/>
          </a:xfrm>
          <a:prstGeom prst="rect">
            <a:avLst/>
          </a:prstGeom>
        </p:spPr>
      </p:pic>
      <p:pic>
        <p:nvPicPr>
          <p:cNvPr id="5" name="Image 3" descr="preencoded.png"/>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1653615" y="3294822"/>
            <a:ext cx="219159" cy="219159"/>
          </a:xfrm>
          <a:prstGeom prst="rect">
            <a:avLst/>
          </a:prstGeom>
        </p:spPr>
      </p:pic>
      <p:pic>
        <p:nvPicPr>
          <p:cNvPr id="6" name="Image 4" descr="preencoded.png"/>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2158524" y="3294822"/>
            <a:ext cx="219159" cy="219159"/>
          </a:xfrm>
          <a:prstGeom prst="rect">
            <a:avLst/>
          </a:prstGeom>
        </p:spPr>
      </p:pic>
      <p:pic>
        <p:nvPicPr>
          <p:cNvPr id="7" name="Image 5" descr="preencoded.png"/>
          <p:cNvPicPr>
            <a:picLocks noChangeAspect="1"/>
          </p:cNvPicPr>
          <p:nvPr/>
        </p:nvPicPr>
        <p:blipFill>
          <a:blip r:embed="rId11"/>
          <a:srcRect/>
          <a:stretch/>
        </p:blipFill>
        <p:spPr>
          <a:xfrm>
            <a:off x="7132346" y="0"/>
            <a:ext cx="11155654" cy="10287000"/>
          </a:xfrm>
          <a:prstGeom prst="rect">
            <a:avLst/>
          </a:prstGeom>
        </p:spPr>
      </p:pic>
      <p:pic>
        <p:nvPicPr>
          <p:cNvPr id="8" name="Image 6" descr="preencoded.png"/>
          <p:cNvPicPr>
            <a:picLocks noChangeAspect="1"/>
          </p:cNvPicPr>
          <p:nvPr/>
        </p:nvPicPr>
        <p:blipFill>
          <a:blip r:embed="rId12"/>
          <a:srcRect/>
          <a:stretch/>
        </p:blipFill>
        <p:spPr>
          <a:xfrm>
            <a:off x="8544964" y="1700994"/>
            <a:ext cx="3004419" cy="8586006"/>
          </a:xfrm>
          <a:prstGeom prst="rect">
            <a:avLst/>
          </a:prstGeom>
        </p:spPr>
      </p:pic>
      <p:pic>
        <p:nvPicPr>
          <p:cNvPr id="9" name="Image 7" descr="preencoded.png"/>
          <p:cNvPicPr>
            <a:picLocks noChangeAspect="1"/>
          </p:cNvPicPr>
          <p:nvPr/>
        </p:nvPicPr>
        <p:blipFill>
          <a:blip r:embed="rId13"/>
          <a:srcRect/>
          <a:stretch/>
        </p:blipFill>
        <p:spPr>
          <a:xfrm>
            <a:off x="920107" y="6438900"/>
            <a:ext cx="4119542" cy="1159743"/>
          </a:xfrm>
          <a:prstGeom prst="rect">
            <a:avLst/>
          </a:prstGeom>
        </p:spPr>
      </p:pic>
      <p:sp>
        <p:nvSpPr>
          <p:cNvPr id="10" name="Text 0"/>
          <p:cNvSpPr/>
          <p:nvPr/>
        </p:nvSpPr>
        <p:spPr>
          <a:xfrm>
            <a:off x="17059275" y="9436698"/>
            <a:ext cx="314325" cy="285750"/>
          </a:xfrm>
          <a:prstGeom prst="rect">
            <a:avLst/>
          </a:prstGeom>
          <a:noFill/>
          <a:ln/>
        </p:spPr>
        <p:txBody>
          <a:bodyPr wrap="square" lIns="0" tIns="0" rIns="0" bIns="0" rtlCol="0" anchor="t"/>
          <a:lstStyle/>
          <a:p>
            <a:pPr marL="0" indent="0" algn="l">
              <a:lnSpc>
                <a:spcPts val="2250"/>
              </a:lnSpc>
              <a:buNone/>
            </a:pPr>
            <a:r>
              <a:rPr lang="en-US" sz="1950" dirty="0">
                <a:solidFill>
                  <a:srgbClr val="F5E9CF"/>
                </a:solidFill>
                <a:latin typeface="Gilroy Light" pitchFamily="34" charset="0"/>
                <a:ea typeface="Gilroy Light" pitchFamily="34" charset="-122"/>
                <a:cs typeface="Gilroy Light" pitchFamily="34" charset="-120"/>
              </a:rPr>
              <a:t>09</a:t>
            </a:r>
            <a:endParaRPr lang="en-US" sz="1950" dirty="0"/>
          </a:p>
        </p:txBody>
      </p:sp>
      <p:sp>
        <p:nvSpPr>
          <p:cNvPr id="11" name="Text 1"/>
          <p:cNvSpPr/>
          <p:nvPr/>
        </p:nvSpPr>
        <p:spPr>
          <a:xfrm>
            <a:off x="1133475" y="875500"/>
            <a:ext cx="4714875" cy="571500"/>
          </a:xfrm>
          <a:prstGeom prst="rect">
            <a:avLst/>
          </a:prstGeom>
          <a:noFill/>
          <a:ln/>
        </p:spPr>
        <p:txBody>
          <a:bodyPr wrap="square" lIns="0" tIns="0" rIns="0" bIns="0" rtlCol="0" anchor="t"/>
          <a:lstStyle/>
          <a:p>
            <a:pPr marL="0" indent="0" algn="l">
              <a:lnSpc>
                <a:spcPts val="5250"/>
              </a:lnSpc>
              <a:buNone/>
            </a:pPr>
            <a:r>
              <a:rPr lang="en-US" sz="4500" dirty="0">
                <a:solidFill>
                  <a:srgbClr val="311302"/>
                </a:solidFill>
                <a:latin typeface="TucsonTwo Regular" pitchFamily="34" charset="0"/>
                <a:ea typeface="TucsonTwo Regular" pitchFamily="34" charset="-122"/>
                <a:cs typeface="TucsonTwo Regular" pitchFamily="34" charset="-120"/>
              </a:rPr>
              <a:t>персонажи </a:t>
            </a:r>
            <a:r>
              <a:rPr lang="en-US" sz="3000" dirty="0">
                <a:solidFill>
                  <a:srgbClr val="311302"/>
                </a:solidFill>
                <a:latin typeface="TucsonTwo Regular" pitchFamily="34" charset="0"/>
                <a:ea typeface="TucsonTwo Regular" pitchFamily="34" charset="-122"/>
                <a:cs typeface="TucsonTwo Regular" pitchFamily="34" charset="-120"/>
              </a:rPr>
              <a:t>/01</a:t>
            </a:r>
            <a:endParaRPr lang="en-US" sz="4500" dirty="0"/>
          </a:p>
        </p:txBody>
      </p:sp>
      <p:sp>
        <p:nvSpPr>
          <p:cNvPr id="12" name="Text 2"/>
          <p:cNvSpPr/>
          <p:nvPr/>
        </p:nvSpPr>
        <p:spPr>
          <a:xfrm>
            <a:off x="1133475" y="3823915"/>
            <a:ext cx="5810250" cy="1314450"/>
          </a:xfrm>
          <a:prstGeom prst="rect">
            <a:avLst/>
          </a:prstGeom>
          <a:noFill/>
          <a:ln/>
        </p:spPr>
        <p:txBody>
          <a:bodyPr wrap="square" lIns="0" tIns="0" rIns="0" bIns="0" rtlCol="0" anchor="ctr"/>
          <a:lstStyle/>
          <a:p>
            <a:pPr marL="0" indent="0" algn="l">
              <a:lnSpc>
                <a:spcPts val="12075"/>
              </a:lnSpc>
              <a:buNone/>
            </a:pPr>
            <a:r>
              <a:rPr lang="en-US" sz="10350" dirty="0">
                <a:solidFill>
                  <a:srgbClr val="311302"/>
                </a:solidFill>
                <a:latin typeface="TucsonTwo Regular" pitchFamily="34" charset="0"/>
                <a:ea typeface="TucsonTwo Regular" pitchFamily="34" charset="-122"/>
                <a:cs typeface="TucsonTwo Regular" pitchFamily="34" charset="-120"/>
              </a:rPr>
              <a:t>Виктор</a:t>
            </a:r>
            <a:endParaRPr lang="en-US" sz="10350" dirty="0"/>
          </a:p>
        </p:txBody>
      </p:sp>
      <p:sp>
        <p:nvSpPr>
          <p:cNvPr id="13" name="Text 3"/>
          <p:cNvSpPr/>
          <p:nvPr/>
        </p:nvSpPr>
        <p:spPr>
          <a:xfrm>
            <a:off x="1133475" y="5043115"/>
            <a:ext cx="6534150" cy="1314450"/>
          </a:xfrm>
          <a:prstGeom prst="rect">
            <a:avLst/>
          </a:prstGeom>
          <a:noFill/>
          <a:ln/>
        </p:spPr>
        <p:txBody>
          <a:bodyPr wrap="square" lIns="0" tIns="0" rIns="0" bIns="0" rtlCol="0" anchor="ctr"/>
          <a:lstStyle/>
          <a:p>
            <a:pPr marL="0" indent="0" algn="l">
              <a:lnSpc>
                <a:spcPts val="12075"/>
              </a:lnSpc>
              <a:buNone/>
            </a:pPr>
            <a:r>
              <a:rPr lang="en-US" sz="10350" dirty="0">
                <a:solidFill>
                  <a:srgbClr val="311302"/>
                </a:solidFill>
                <a:latin typeface="TucsonTwo Regular" pitchFamily="34" charset="0"/>
                <a:ea typeface="TucsonTwo Regular" pitchFamily="34" charset="-122"/>
                <a:cs typeface="TucsonTwo Regular" pitchFamily="34" charset="-120"/>
              </a:rPr>
              <a:t>Сахаров</a:t>
            </a:r>
            <a:endParaRPr lang="en-US" sz="10350" dirty="0"/>
          </a:p>
        </p:txBody>
      </p:sp>
      <p:sp>
        <p:nvSpPr>
          <p:cNvPr id="14" name="Text 4"/>
          <p:cNvSpPr/>
          <p:nvPr/>
        </p:nvSpPr>
        <p:spPr>
          <a:xfrm>
            <a:off x="12411075" y="4319215"/>
            <a:ext cx="4888016" cy="3962400"/>
          </a:xfrm>
          <a:prstGeom prst="rect">
            <a:avLst/>
          </a:prstGeom>
          <a:noFill/>
          <a:ln/>
        </p:spPr>
        <p:txBody>
          <a:bodyPr wrap="square" lIns="0" tIns="0" rIns="0" bIns="0" rtlCol="0" anchor="t"/>
          <a:lstStyle/>
          <a:p>
            <a:pPr marL="0" indent="0" algn="just">
              <a:lnSpc>
                <a:spcPts val="2400"/>
              </a:lnSpc>
              <a:buNone/>
            </a:pPr>
            <a:r>
              <a:rPr lang="en-US" sz="2100" dirty="0">
                <a:solidFill>
                  <a:srgbClr val="F5E9CF"/>
                </a:solidFill>
                <a:latin typeface="Gilroy Light" pitchFamily="2" charset="0"/>
                <a:ea typeface="Gilroy Light" pitchFamily="34" charset="-122"/>
                <a:cs typeface="Gilroy Light" pitchFamily="34" charset="-120"/>
              </a:rPr>
              <a:t>Виктор Сахаров. Физик-ядерщик. После аварии на предприятии был уволен с работы и вследствие этого от него ушла жена. Сахаров на фоне последних событий начал впадать в глубокую депрессию, которая приводит к галлюцинациям и прочим симптомам, которые будут проявляться в процессе всей игры.
Сахаров должен будет встать на путь борьбы с собой, своим прошлым, мыслями и чувствами.</a:t>
            </a:r>
            <a:endParaRPr lang="en-US" sz="2100" dirty="0">
              <a:latin typeface="Gilroy Light" pitchFamily="2" charset="0"/>
            </a:endParaRPr>
          </a:p>
        </p:txBody>
      </p:sp>
      <p:sp>
        <p:nvSpPr>
          <p:cNvPr id="15" name="Text 5"/>
          <p:cNvSpPr/>
          <p:nvPr/>
        </p:nvSpPr>
        <p:spPr>
          <a:xfrm>
            <a:off x="1905000" y="6866372"/>
            <a:ext cx="2133600" cy="304800"/>
          </a:xfrm>
          <a:prstGeom prst="rect">
            <a:avLst/>
          </a:prstGeom>
          <a:noFill/>
          <a:ln/>
        </p:spPr>
        <p:txBody>
          <a:bodyPr wrap="square" lIns="0" tIns="0" rIns="0" bIns="0" rtlCol="0" anchor="t"/>
          <a:lstStyle/>
          <a:p>
            <a:pPr marL="0" indent="0">
              <a:lnSpc>
                <a:spcPts val="2400"/>
              </a:lnSpc>
              <a:buNone/>
            </a:pPr>
            <a:r>
              <a:rPr lang="en-US" sz="2100" dirty="0">
                <a:solidFill>
                  <a:srgbClr val="FFFFFF"/>
                </a:solidFill>
                <a:latin typeface="Gilroy Light" pitchFamily="34" charset="0"/>
                <a:ea typeface="Gilroy Light" pitchFamily="34" charset="-122"/>
                <a:cs typeface="Gilroy Light" pitchFamily="34" charset="-120"/>
              </a:rPr>
              <a:t>ГЛАВНЫЙ ГЕРОЙ</a:t>
            </a:r>
            <a:endParaRPr lang="en-US" sz="2100" dirty="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4000">
        <p15:prstTrans prst="curtains"/>
      </p:transition>
    </mc:Choice>
    <mc:Fallback>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TotalTime>
  <Words>972</Words>
  <Application>Microsoft Macintosh PowerPoint</Application>
  <PresentationFormat>Произвольный</PresentationFormat>
  <Paragraphs>120</Paragraphs>
  <Slides>18</Slides>
  <Notes>18</Notes>
  <HiddenSlides>0</HiddenSlides>
  <MMClips>0</MMClips>
  <ScaleCrop>false</ScaleCrop>
  <HeadingPairs>
    <vt:vector size="6" baseType="variant">
      <vt:variant>
        <vt:lpstr>Использованные шрифты</vt:lpstr>
      </vt:variant>
      <vt:variant>
        <vt:i4>6</vt:i4>
      </vt:variant>
      <vt:variant>
        <vt:lpstr>Тема</vt:lpstr>
      </vt:variant>
      <vt:variant>
        <vt:i4>1</vt:i4>
      </vt:variant>
      <vt:variant>
        <vt:lpstr>Заголовки слайдов</vt:lpstr>
      </vt:variant>
      <vt:variant>
        <vt:i4>18</vt:i4>
      </vt:variant>
    </vt:vector>
  </HeadingPairs>
  <TitlesOfParts>
    <vt:vector size="25" baseType="lpstr">
      <vt:lpstr>Arial</vt:lpstr>
      <vt:lpstr>Calibri</vt:lpstr>
      <vt:lpstr>Gilroy ExtraBold</vt:lpstr>
      <vt:lpstr>Gilroy Light</vt:lpstr>
      <vt:lpstr>reich Regular</vt:lpstr>
      <vt:lpstr>TucsonTwo Regular</vt:lpstr>
      <vt:lpstr>Office Theme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Дывак Максим Валерьевич</cp:lastModifiedBy>
  <cp:revision>12</cp:revision>
  <dcterms:created xsi:type="dcterms:W3CDTF">2023-06-11T16:04:54Z</dcterms:created>
  <dcterms:modified xsi:type="dcterms:W3CDTF">2023-06-11T18:18:14Z</dcterms:modified>
</cp:coreProperties>
</file>